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82" r:id="rId3"/>
    <p:sldId id="285" r:id="rId4"/>
    <p:sldId id="279" r:id="rId5"/>
    <p:sldId id="280" r:id="rId6"/>
    <p:sldId id="281" r:id="rId7"/>
    <p:sldId id="283" r:id="rId8"/>
    <p:sldId id="284" r:id="rId9"/>
    <p:sldId id="260" r:id="rId10"/>
    <p:sldId id="261" r:id="rId11"/>
    <p:sldId id="262" r:id="rId12"/>
    <p:sldId id="264" r:id="rId13"/>
    <p:sldId id="263" r:id="rId14"/>
    <p:sldId id="277" r:id="rId15"/>
    <p:sldId id="273" r:id="rId16"/>
    <p:sldId id="274" r:id="rId17"/>
    <p:sldId id="266" r:id="rId18"/>
    <p:sldId id="275" r:id="rId19"/>
    <p:sldId id="278" r:id="rId20"/>
    <p:sldId id="269" r:id="rId21"/>
    <p:sldId id="270" r:id="rId22"/>
    <p:sldId id="272" r:id="rId23"/>
    <p:sldId id="265" r:id="rId24"/>
    <p:sldId id="276" r:id="rId25"/>
    <p:sldId id="286" r:id="rId2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80"/>
    <a:srgbClr val="008040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20" autoAdjust="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54C8B-0E40-4DF4-9500-9041F11ACB40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E37B-CCAC-4CE8-BC76-5EE4149BA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Re-analysis of mapping data revealed a</a:t>
            </a:r>
            <a:r>
              <a:rPr lang="en-US" baseline="0" dirty="0" smtClean="0"/>
              <a:t> homozygous region on chromosome 1 in a consanguineous family overlapping the recently published gene locus of PHGDH .  We identified a </a:t>
            </a:r>
            <a:r>
              <a:rPr lang="en-US" baseline="0" dirty="0" err="1" smtClean="0"/>
              <a:t>missense</a:t>
            </a:r>
            <a:r>
              <a:rPr lang="en-US" baseline="0" dirty="0" smtClean="0"/>
              <a:t> mutation in this family, additionally analysis of the </a:t>
            </a:r>
            <a:r>
              <a:rPr lang="en-US" baseline="0" dirty="0" err="1" smtClean="0"/>
              <a:t>exome</a:t>
            </a:r>
            <a:r>
              <a:rPr lang="en-US" baseline="0" dirty="0" smtClean="0"/>
              <a:t> of the affected fetus from family 7 showed a heterozygous mutation and a second mutation was identified with high resolution microarray analysis which </a:t>
            </a:r>
            <a:r>
              <a:rPr lang="en-US" baseline="0" dirty="0" err="1" smtClean="0"/>
              <a:t>revealted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smlall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intragenic</a:t>
            </a:r>
            <a:r>
              <a:rPr lang="en-US" baseline="0" dirty="0" smtClean="0"/>
              <a:t> deletion of at least 3 </a:t>
            </a:r>
            <a:r>
              <a:rPr lang="en-US" baseline="0" dirty="0" err="1" smtClean="0"/>
              <a:t>exons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FE37B-CCAC-4CE8-BC76-5EE4149BA6D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Exome</a:t>
            </a:r>
            <a:r>
              <a:rPr lang="en-US" dirty="0" smtClean="0"/>
              <a:t> sequencing </a:t>
            </a:r>
            <a:r>
              <a:rPr lang="en-US" dirty="0" err="1" smtClean="0"/>
              <a:t>datal</a:t>
            </a:r>
            <a:r>
              <a:rPr lang="en-US" baseline="0" dirty="0" smtClean="0"/>
              <a:t> allowed </a:t>
            </a:r>
            <a:r>
              <a:rPr lang="en-US" baseline="0" dirty="0" err="1" smtClean="0"/>
              <a:t>uso</a:t>
            </a:r>
            <a:r>
              <a:rPr lang="en-US" baseline="0" dirty="0" smtClean="0"/>
              <a:t> map regions of </a:t>
            </a:r>
            <a:r>
              <a:rPr lang="en-US" baseline="0" dirty="0" err="1" smtClean="0"/>
              <a:t>homozygosity</a:t>
            </a:r>
            <a:r>
              <a:rPr lang="en-US" baseline="0" dirty="0" smtClean="0"/>
              <a:t> in the index case from family 1 which was not previously investigated </a:t>
            </a:r>
            <a:r>
              <a:rPr lang="en-US" baseline="0" dirty="0" err="1" smtClean="0"/>
              <a:t>inby</a:t>
            </a:r>
            <a:r>
              <a:rPr lang="en-US" baseline="0" dirty="0" smtClean="0"/>
              <a:t> array-based mapping.  We identified a large homozygous region on </a:t>
            </a:r>
            <a:r>
              <a:rPr lang="en-US" baseline="0" dirty="0" err="1" smtClean="0"/>
              <a:t>choromsome</a:t>
            </a:r>
            <a:r>
              <a:rPr lang="en-US" baseline="0" dirty="0" smtClean="0"/>
              <a:t> 9 overlapping with homozygous intervals in three other families in which had undergone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FE37B-CCAC-4CE8-BC76-5EE4149BA6D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clinical features are</a:t>
            </a:r>
            <a:r>
              <a:rPr lang="en-US" baseline="0" dirty="0" smtClean="0"/>
              <a:t> not milder and not atypical.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FE37B-CCAC-4CE8-BC76-5EE4149BA6D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FE37B-CCAC-4CE8-BC76-5EE4149BA6D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</a:t>
            </a:r>
            <a:r>
              <a:rPr lang="en-US" dirty="0" err="1" smtClean="0"/>
              <a:t>Ariana</a:t>
            </a:r>
            <a:r>
              <a:rPr lang="en-US" dirty="0" smtClean="0"/>
              <a:t> </a:t>
            </a:r>
            <a:r>
              <a:rPr lang="en-US" dirty="0" err="1" smtClean="0"/>
              <a:t>Kariminejad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FE37B-CCAC-4CE8-BC76-5EE4149BA6D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 the order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FE37B-CCAC-4CE8-BC76-5EE4149BA6D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08167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39844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19023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0284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6317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7184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4434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92867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8547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9515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6191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DB2C2-ED2D-B648-A667-CC3BE85C7458}" type="datetimeFigureOut">
              <a:rPr lang="de-DE" smtClean="0"/>
              <a:pPr/>
              <a:t>05.10.2014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3A553-B7AE-6346-9517-3F1D2B911B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66177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microsoft.com/office/2007/relationships/hdphoto" Target="../media/hdphoto2.wdp"/><Relationship Id="rId7" Type="http://schemas.openxmlformats.org/officeDocument/2006/relationships/image" Target="../media/image38.jpeg"/><Relationship Id="rId12" Type="http://schemas.openxmlformats.org/officeDocument/2006/relationships/image" Target="../media/image43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2.tiff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86771"/>
            <a:ext cx="7772400" cy="2576771"/>
          </a:xfrm>
        </p:spPr>
        <p:txBody>
          <a:bodyPr>
            <a:noAutofit/>
          </a:bodyPr>
          <a:lstStyle/>
          <a:p>
            <a:r>
              <a:rPr lang="de-DE" sz="3200" dirty="0" smtClean="0"/>
              <a:t>NEU-LAXOVA SYNDROME IS A HETEROGENEOUS METABOLIC DISORDER CAUSED BY DEFECTS IN ENZYMES OF THE </a:t>
            </a:r>
            <a:br>
              <a:rPr lang="de-DE" sz="3200" dirty="0" smtClean="0"/>
            </a:br>
            <a:r>
              <a:rPr lang="de-DE" sz="3200" dirty="0" smtClean="0"/>
              <a:t>L-SERINE BIOSYNTHESIS PATHWAY</a:t>
            </a: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14679" y="3263542"/>
            <a:ext cx="8358378" cy="3111774"/>
          </a:xfrm>
        </p:spPr>
        <p:txBody>
          <a:bodyPr>
            <a:noAutofit/>
          </a:bodyPr>
          <a:lstStyle/>
          <a:p>
            <a:r>
              <a:rPr lang="de-DE" sz="2000" dirty="0" smtClean="0"/>
              <a:t>ARIANA KARIMINEJAD</a:t>
            </a:r>
          </a:p>
          <a:p>
            <a:r>
              <a:rPr lang="de-DE" sz="2000" u="sng" dirty="0" smtClean="0"/>
              <a:t>Kariminejad-Najmabadi Pathology &amp; Genetics Center</a:t>
            </a:r>
          </a:p>
          <a:p>
            <a:r>
              <a:rPr lang="de-DE" sz="2000" u="sng" dirty="0" smtClean="0"/>
              <a:t>#2, 4th St. Hasan Seyf St. Sanat Sq. Shahrak Gharb, Tehran Iran</a:t>
            </a:r>
          </a:p>
          <a:p>
            <a:r>
              <a:rPr lang="de-DE" sz="2000" u="sng" dirty="0" smtClean="0"/>
              <a:t>+98-2188363955</a:t>
            </a:r>
          </a:p>
          <a:p>
            <a:r>
              <a:rPr lang="de-DE" sz="2000" u="sng" dirty="0" smtClean="0"/>
              <a:t>arianakariminejad@yahoo.com</a:t>
            </a:r>
          </a:p>
        </p:txBody>
      </p:sp>
    </p:spTree>
    <p:extLst>
      <p:ext uri="{BB962C8B-B14F-4D97-AF65-F5344CB8AC3E}">
        <p14:creationId xmlns="" xmlns:p14="http://schemas.microsoft.com/office/powerpoint/2010/main" val="1991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Collecting</a:t>
            </a:r>
            <a:r>
              <a:rPr lang="de-DE" dirty="0" smtClean="0"/>
              <a:t> (</a:t>
            </a:r>
            <a:r>
              <a:rPr lang="de-DE" dirty="0" err="1" smtClean="0"/>
              <a:t>started</a:t>
            </a:r>
            <a:r>
              <a:rPr lang="de-DE" dirty="0" smtClean="0"/>
              <a:t> in 2007)</a:t>
            </a:r>
            <a:endParaRPr lang="de-DE" dirty="0"/>
          </a:p>
        </p:txBody>
      </p:sp>
      <p:grpSp>
        <p:nvGrpSpPr>
          <p:cNvPr id="75" name="Group 339"/>
          <p:cNvGrpSpPr>
            <a:grpSpLocks/>
          </p:cNvGrpSpPr>
          <p:nvPr/>
        </p:nvGrpSpPr>
        <p:grpSpPr bwMode="auto">
          <a:xfrm>
            <a:off x="6664619" y="3835330"/>
            <a:ext cx="2174875" cy="2265362"/>
            <a:chOff x="61" y="1465"/>
            <a:chExt cx="1370" cy="1427"/>
          </a:xfrm>
        </p:grpSpPr>
        <p:grpSp>
          <p:nvGrpSpPr>
            <p:cNvPr id="76" name="Group 340"/>
            <p:cNvGrpSpPr>
              <a:grpSpLocks/>
            </p:cNvGrpSpPr>
            <p:nvPr/>
          </p:nvGrpSpPr>
          <p:grpSpPr bwMode="auto">
            <a:xfrm rot="10800000">
              <a:off x="528" y="1465"/>
              <a:ext cx="384" cy="202"/>
              <a:chOff x="256" y="301"/>
              <a:chExt cx="384" cy="202"/>
            </a:xfrm>
          </p:grpSpPr>
          <p:sp>
            <p:nvSpPr>
              <p:cNvPr id="147" name="Line 341"/>
              <p:cNvSpPr>
                <a:spLocks noChangeShapeType="1"/>
              </p:cNvSpPr>
              <p:nvPr/>
            </p:nvSpPr>
            <p:spPr bwMode="auto">
              <a:xfrm rot="10800000">
                <a:off x="366" y="402"/>
                <a:ext cx="15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48" name="Group 342"/>
              <p:cNvGrpSpPr>
                <a:grpSpLocks noChangeAspect="1"/>
              </p:cNvGrpSpPr>
              <p:nvPr/>
            </p:nvGrpSpPr>
            <p:grpSpPr bwMode="auto">
              <a:xfrm>
                <a:off x="527" y="301"/>
                <a:ext cx="113" cy="202"/>
                <a:chOff x="2010" y="1198"/>
                <a:chExt cx="227" cy="408"/>
              </a:xfrm>
            </p:grpSpPr>
            <p:sp>
              <p:nvSpPr>
                <p:cNvPr id="152" name="Rectangle 343"/>
                <p:cNvSpPr>
                  <a:spLocks noChangeAspect="1" noChangeArrowheads="1"/>
                </p:cNvSpPr>
                <p:nvPr/>
              </p:nvSpPr>
              <p:spPr bwMode="auto">
                <a:xfrm>
                  <a:off x="2010" y="1288"/>
                  <a:ext cx="227" cy="22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3" name="Line 344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1920" y="140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49" name="Group 345"/>
              <p:cNvGrpSpPr>
                <a:grpSpLocks noChangeAspect="1"/>
              </p:cNvGrpSpPr>
              <p:nvPr/>
            </p:nvGrpSpPr>
            <p:grpSpPr bwMode="auto">
              <a:xfrm>
                <a:off x="256" y="312"/>
                <a:ext cx="113" cy="181"/>
                <a:chOff x="1970" y="1800"/>
                <a:chExt cx="227" cy="363"/>
              </a:xfrm>
            </p:grpSpPr>
            <p:sp>
              <p:nvSpPr>
                <p:cNvPr id="150" name="Oval 346"/>
                <p:cNvSpPr>
                  <a:spLocks noChangeAspect="1" noChangeArrowheads="1"/>
                </p:cNvSpPr>
                <p:nvPr/>
              </p:nvSpPr>
              <p:spPr bwMode="auto">
                <a:xfrm>
                  <a:off x="1970" y="1868"/>
                  <a:ext cx="227" cy="22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1" name="Line 347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1902" y="1982"/>
                  <a:ext cx="3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77" name="Line 348"/>
            <p:cNvSpPr>
              <a:spLocks noChangeShapeType="1"/>
            </p:cNvSpPr>
            <p:nvPr/>
          </p:nvSpPr>
          <p:spPr bwMode="auto">
            <a:xfrm rot="5400000">
              <a:off x="606" y="1678"/>
              <a:ext cx="2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" name="Line 349"/>
            <p:cNvSpPr>
              <a:spLocks noChangeShapeType="1"/>
            </p:cNvSpPr>
            <p:nvPr/>
          </p:nvSpPr>
          <p:spPr bwMode="auto">
            <a:xfrm>
              <a:off x="459" y="1795"/>
              <a:ext cx="5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Line 350"/>
            <p:cNvSpPr>
              <a:spLocks noChangeShapeType="1"/>
            </p:cNvSpPr>
            <p:nvPr/>
          </p:nvSpPr>
          <p:spPr bwMode="auto">
            <a:xfrm>
              <a:off x="458" y="1790"/>
              <a:ext cx="0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Line 351"/>
            <p:cNvSpPr>
              <a:spLocks noChangeShapeType="1"/>
            </p:cNvSpPr>
            <p:nvPr/>
          </p:nvSpPr>
          <p:spPr bwMode="auto">
            <a:xfrm>
              <a:off x="978" y="1789"/>
              <a:ext cx="0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Text Box 352"/>
            <p:cNvSpPr txBox="1">
              <a:spLocks noChangeArrowheads="1"/>
            </p:cNvSpPr>
            <p:nvPr/>
          </p:nvSpPr>
          <p:spPr bwMode="auto">
            <a:xfrm>
              <a:off x="436" y="245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82" name="Text Box 353"/>
            <p:cNvSpPr txBox="1">
              <a:spLocks noChangeArrowheads="1"/>
            </p:cNvSpPr>
            <p:nvPr/>
          </p:nvSpPr>
          <p:spPr bwMode="auto">
            <a:xfrm>
              <a:off x="777" y="245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grpSp>
          <p:nvGrpSpPr>
            <p:cNvPr id="83" name="Group 354"/>
            <p:cNvGrpSpPr>
              <a:grpSpLocks/>
            </p:cNvGrpSpPr>
            <p:nvPr/>
          </p:nvGrpSpPr>
          <p:grpSpPr bwMode="auto">
            <a:xfrm>
              <a:off x="61" y="2018"/>
              <a:ext cx="1370" cy="794"/>
              <a:chOff x="55" y="2018"/>
              <a:chExt cx="1370" cy="794"/>
            </a:xfrm>
          </p:grpSpPr>
          <p:grpSp>
            <p:nvGrpSpPr>
              <p:cNvPr id="89" name="Group 355"/>
              <p:cNvGrpSpPr>
                <a:grpSpLocks/>
              </p:cNvGrpSpPr>
              <p:nvPr/>
            </p:nvGrpSpPr>
            <p:grpSpPr bwMode="auto">
              <a:xfrm>
                <a:off x="119" y="2018"/>
                <a:ext cx="386" cy="287"/>
                <a:chOff x="242" y="2020"/>
                <a:chExt cx="386" cy="287"/>
              </a:xfrm>
            </p:grpSpPr>
            <p:sp>
              <p:nvSpPr>
                <p:cNvPr id="142" name="Line 356"/>
                <p:cNvSpPr>
                  <a:spLocks noChangeShapeType="1"/>
                </p:cNvSpPr>
                <p:nvPr/>
              </p:nvSpPr>
              <p:spPr bwMode="auto">
                <a:xfrm rot="5400000">
                  <a:off x="321" y="2194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43" name="Group 357"/>
                <p:cNvGrpSpPr>
                  <a:grpSpLocks/>
                </p:cNvGrpSpPr>
                <p:nvPr/>
              </p:nvGrpSpPr>
              <p:grpSpPr bwMode="auto">
                <a:xfrm>
                  <a:off x="242" y="2020"/>
                  <a:ext cx="386" cy="114"/>
                  <a:chOff x="189" y="639"/>
                  <a:chExt cx="386" cy="114"/>
                </a:xfrm>
              </p:grpSpPr>
              <p:sp>
                <p:nvSpPr>
                  <p:cNvPr id="144" name="Rectangle 358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45" name="Oval 3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46" name="Line 360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90" name="Line 361"/>
              <p:cNvSpPr>
                <a:spLocks noChangeShapeType="1"/>
              </p:cNvSpPr>
              <p:nvPr/>
            </p:nvSpPr>
            <p:spPr bwMode="auto">
              <a:xfrm>
                <a:off x="107" y="2303"/>
                <a:ext cx="40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Line 362"/>
              <p:cNvSpPr>
                <a:spLocks noChangeShapeType="1"/>
              </p:cNvSpPr>
              <p:nvPr/>
            </p:nvSpPr>
            <p:spPr bwMode="auto">
              <a:xfrm>
                <a:off x="112" y="2303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" name="Line 363"/>
              <p:cNvSpPr>
                <a:spLocks noChangeShapeType="1"/>
              </p:cNvSpPr>
              <p:nvPr/>
            </p:nvSpPr>
            <p:spPr bwMode="auto">
              <a:xfrm>
                <a:off x="511" y="2303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93" name="Group 364"/>
              <p:cNvGrpSpPr>
                <a:grpSpLocks/>
              </p:cNvGrpSpPr>
              <p:nvPr/>
            </p:nvGrpSpPr>
            <p:grpSpPr bwMode="auto">
              <a:xfrm>
                <a:off x="189" y="2363"/>
                <a:ext cx="987" cy="449"/>
                <a:chOff x="268" y="2363"/>
                <a:chExt cx="987" cy="449"/>
              </a:xfrm>
            </p:grpSpPr>
            <p:grpSp>
              <p:nvGrpSpPr>
                <p:cNvPr id="113" name="Group 365"/>
                <p:cNvGrpSpPr>
                  <a:grpSpLocks/>
                </p:cNvGrpSpPr>
                <p:nvPr/>
              </p:nvGrpSpPr>
              <p:grpSpPr bwMode="auto">
                <a:xfrm>
                  <a:off x="268" y="2601"/>
                  <a:ext cx="987" cy="211"/>
                  <a:chOff x="265" y="2601"/>
                  <a:chExt cx="987" cy="211"/>
                </a:xfrm>
              </p:grpSpPr>
              <p:grpSp>
                <p:nvGrpSpPr>
                  <p:cNvPr id="121" name="Group 366"/>
                  <p:cNvGrpSpPr>
                    <a:grpSpLocks/>
                  </p:cNvGrpSpPr>
                  <p:nvPr/>
                </p:nvGrpSpPr>
                <p:grpSpPr bwMode="auto">
                  <a:xfrm>
                    <a:off x="941" y="2601"/>
                    <a:ext cx="113" cy="211"/>
                    <a:chOff x="943" y="2601"/>
                    <a:chExt cx="113" cy="211"/>
                  </a:xfrm>
                </p:grpSpPr>
                <p:grpSp>
                  <p:nvGrpSpPr>
                    <p:cNvPr id="138" name="Group 36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943" y="2610"/>
                      <a:ext cx="113" cy="202"/>
                      <a:chOff x="2398" y="1178"/>
                      <a:chExt cx="227" cy="408"/>
                    </a:xfrm>
                  </p:grpSpPr>
                  <p:sp>
                    <p:nvSpPr>
                      <p:cNvPr id="140" name="Rectangle 3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398" y="1268"/>
                        <a:ext cx="227" cy="22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41" name="Line 36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2308" y="1382"/>
                        <a:ext cx="40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39" name="Line 3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0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2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1139" y="2601"/>
                    <a:ext cx="113" cy="167"/>
                    <a:chOff x="1139" y="2601"/>
                    <a:chExt cx="113" cy="167"/>
                  </a:xfrm>
                </p:grpSpPr>
                <p:sp>
                  <p:nvSpPr>
                    <p:cNvPr id="136" name="Line 3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96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7" name="Rectangle 3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9" y="2655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3" name="Group 374"/>
                  <p:cNvGrpSpPr>
                    <a:grpSpLocks/>
                  </p:cNvGrpSpPr>
                  <p:nvPr/>
                </p:nvGrpSpPr>
                <p:grpSpPr bwMode="auto">
                  <a:xfrm>
                    <a:off x="603" y="2601"/>
                    <a:ext cx="113" cy="167"/>
                    <a:chOff x="602" y="2601"/>
                    <a:chExt cx="113" cy="167"/>
                  </a:xfrm>
                </p:grpSpPr>
                <p:sp>
                  <p:nvSpPr>
                    <p:cNvPr id="134" name="Line 3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8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5" name="Rectangle 3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2" y="2655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4" name="Group 377"/>
                  <p:cNvGrpSpPr>
                    <a:grpSpLocks/>
                  </p:cNvGrpSpPr>
                  <p:nvPr/>
                </p:nvGrpSpPr>
                <p:grpSpPr bwMode="auto">
                  <a:xfrm>
                    <a:off x="265" y="2601"/>
                    <a:ext cx="113" cy="167"/>
                    <a:chOff x="265" y="2601"/>
                    <a:chExt cx="113" cy="167"/>
                  </a:xfrm>
                </p:grpSpPr>
                <p:sp>
                  <p:nvSpPr>
                    <p:cNvPr id="132" name="Line 3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3" name="Oval 3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5" y="2655"/>
                      <a:ext cx="113" cy="1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5" name="Group 380"/>
                  <p:cNvGrpSpPr>
                    <a:grpSpLocks/>
                  </p:cNvGrpSpPr>
                  <p:nvPr/>
                </p:nvGrpSpPr>
                <p:grpSpPr bwMode="auto">
                  <a:xfrm>
                    <a:off x="800" y="2601"/>
                    <a:ext cx="56" cy="138"/>
                    <a:chOff x="801" y="2601"/>
                    <a:chExt cx="56" cy="138"/>
                  </a:xfrm>
                </p:grpSpPr>
                <p:sp>
                  <p:nvSpPr>
                    <p:cNvPr id="130" name="Oval 3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1" y="2683"/>
                      <a:ext cx="56" cy="5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1" name="Line 3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9" y="2601"/>
                      <a:ext cx="0" cy="9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6" name="Group 383"/>
                  <p:cNvGrpSpPr>
                    <a:grpSpLocks/>
                  </p:cNvGrpSpPr>
                  <p:nvPr/>
                </p:nvGrpSpPr>
                <p:grpSpPr bwMode="auto">
                  <a:xfrm>
                    <a:off x="462" y="2601"/>
                    <a:ext cx="56" cy="138"/>
                    <a:chOff x="460" y="2601"/>
                    <a:chExt cx="56" cy="138"/>
                  </a:xfrm>
                </p:grpSpPr>
                <p:sp>
                  <p:nvSpPr>
                    <p:cNvPr id="128" name="Oval 3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0" y="2683"/>
                      <a:ext cx="56" cy="5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9" name="Line 3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" y="2601"/>
                      <a:ext cx="0" cy="9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27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19" y="2604"/>
                    <a:ext cx="88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14" name="Line 387"/>
                <p:cNvSpPr>
                  <a:spLocks noChangeShapeType="1"/>
                </p:cNvSpPr>
                <p:nvPr/>
              </p:nvSpPr>
              <p:spPr bwMode="auto">
                <a:xfrm rot="5400000">
                  <a:off x="676" y="2513"/>
                  <a:ext cx="17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15" name="Group 388"/>
                <p:cNvGrpSpPr>
                  <a:grpSpLocks/>
                </p:cNvGrpSpPr>
                <p:nvPr/>
              </p:nvGrpSpPr>
              <p:grpSpPr bwMode="auto">
                <a:xfrm>
                  <a:off x="534" y="2363"/>
                  <a:ext cx="454" cy="113"/>
                  <a:chOff x="497" y="2363"/>
                  <a:chExt cx="454" cy="113"/>
                </a:xfrm>
              </p:grpSpPr>
              <p:sp>
                <p:nvSpPr>
                  <p:cNvPr id="116" name="Rectangle 389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838" y="2363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7" name="Oval 39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497" y="2363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118" name="Group 39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11" y="2409"/>
                    <a:ext cx="224" cy="24"/>
                    <a:chOff x="770" y="1820"/>
                    <a:chExt cx="292" cy="24"/>
                  </a:xfrm>
                </p:grpSpPr>
                <p:sp>
                  <p:nvSpPr>
                    <p:cNvPr id="119" name="Line 3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70" y="1820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0" name="Line 3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70" y="1844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grpSp>
            <p:nvGrpSpPr>
              <p:cNvPr id="94" name="Group 394"/>
              <p:cNvGrpSpPr>
                <a:grpSpLocks/>
              </p:cNvGrpSpPr>
              <p:nvPr/>
            </p:nvGrpSpPr>
            <p:grpSpPr bwMode="auto">
              <a:xfrm>
                <a:off x="918" y="2018"/>
                <a:ext cx="386" cy="287"/>
                <a:chOff x="900" y="2006"/>
                <a:chExt cx="386" cy="287"/>
              </a:xfrm>
            </p:grpSpPr>
            <p:sp>
              <p:nvSpPr>
                <p:cNvPr id="108" name="Line 395"/>
                <p:cNvSpPr>
                  <a:spLocks noChangeShapeType="1"/>
                </p:cNvSpPr>
                <p:nvPr/>
              </p:nvSpPr>
              <p:spPr bwMode="auto">
                <a:xfrm rot="5400000">
                  <a:off x="979" y="2180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09" name="Group 396"/>
                <p:cNvGrpSpPr>
                  <a:grpSpLocks/>
                </p:cNvGrpSpPr>
                <p:nvPr/>
              </p:nvGrpSpPr>
              <p:grpSpPr bwMode="auto">
                <a:xfrm>
                  <a:off x="900" y="2006"/>
                  <a:ext cx="386" cy="114"/>
                  <a:chOff x="189" y="639"/>
                  <a:chExt cx="386" cy="114"/>
                </a:xfrm>
              </p:grpSpPr>
              <p:sp>
                <p:nvSpPr>
                  <p:cNvPr id="110" name="Rectangle 397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1" name="Oval 3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2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95" name="Line 400"/>
              <p:cNvSpPr>
                <a:spLocks noChangeShapeType="1"/>
              </p:cNvSpPr>
              <p:nvPr/>
            </p:nvSpPr>
            <p:spPr bwMode="auto">
              <a:xfrm>
                <a:off x="851" y="2308"/>
                <a:ext cx="52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" name="Line 401"/>
              <p:cNvSpPr>
                <a:spLocks noChangeShapeType="1"/>
              </p:cNvSpPr>
              <p:nvPr/>
            </p:nvSpPr>
            <p:spPr bwMode="auto">
              <a:xfrm>
                <a:off x="854" y="2305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" name="Line 402"/>
              <p:cNvSpPr>
                <a:spLocks noChangeShapeType="1"/>
              </p:cNvSpPr>
              <p:nvPr/>
            </p:nvSpPr>
            <p:spPr bwMode="auto">
              <a:xfrm>
                <a:off x="1196" y="2305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" name="Oval 403"/>
              <p:cNvSpPr>
                <a:spLocks noChangeAspect="1" noChangeArrowheads="1"/>
              </p:cNvSpPr>
              <p:nvPr/>
            </p:nvSpPr>
            <p:spPr bwMode="auto">
              <a:xfrm>
                <a:off x="250" y="2362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9" name="Oval 404"/>
              <p:cNvSpPr>
                <a:spLocks noChangeAspect="1" noChangeArrowheads="1"/>
              </p:cNvSpPr>
              <p:nvPr/>
            </p:nvSpPr>
            <p:spPr bwMode="auto">
              <a:xfrm>
                <a:off x="55" y="2361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405"/>
              <p:cNvSpPr>
                <a:spLocks noChangeShapeType="1"/>
              </p:cNvSpPr>
              <p:nvPr/>
            </p:nvSpPr>
            <p:spPr bwMode="auto">
              <a:xfrm>
                <a:off x="311" y="2303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01" name="Group 406"/>
              <p:cNvGrpSpPr>
                <a:grpSpLocks noChangeAspect="1"/>
              </p:cNvGrpSpPr>
              <p:nvPr/>
            </p:nvGrpSpPr>
            <p:grpSpPr bwMode="auto">
              <a:xfrm>
                <a:off x="1312" y="2328"/>
                <a:ext cx="113" cy="181"/>
                <a:chOff x="1970" y="1800"/>
                <a:chExt cx="227" cy="363"/>
              </a:xfrm>
            </p:grpSpPr>
            <p:sp>
              <p:nvSpPr>
                <p:cNvPr id="106" name="Oval 407"/>
                <p:cNvSpPr>
                  <a:spLocks noChangeAspect="1" noChangeArrowheads="1"/>
                </p:cNvSpPr>
                <p:nvPr/>
              </p:nvSpPr>
              <p:spPr bwMode="auto">
                <a:xfrm>
                  <a:off x="1970" y="1868"/>
                  <a:ext cx="227" cy="22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" name="Line 408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1902" y="1982"/>
                  <a:ext cx="3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02" name="Rectangle 409"/>
              <p:cNvSpPr>
                <a:spLocks noChangeArrowheads="1"/>
              </p:cNvSpPr>
              <p:nvPr/>
            </p:nvSpPr>
            <p:spPr bwMode="auto">
              <a:xfrm>
                <a:off x="1137" y="2362"/>
                <a:ext cx="113" cy="1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Oval 410"/>
              <p:cNvSpPr>
                <a:spLocks noChangeAspect="1" noChangeArrowheads="1"/>
              </p:cNvSpPr>
              <p:nvPr/>
            </p:nvSpPr>
            <p:spPr bwMode="auto">
              <a:xfrm>
                <a:off x="971" y="2362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Line 411"/>
              <p:cNvSpPr>
                <a:spLocks noChangeShapeType="1"/>
              </p:cNvSpPr>
              <p:nvPr/>
            </p:nvSpPr>
            <p:spPr bwMode="auto">
              <a:xfrm>
                <a:off x="1371" y="2305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" name="Line 412"/>
              <p:cNvSpPr>
                <a:spLocks noChangeShapeType="1"/>
              </p:cNvSpPr>
              <p:nvPr/>
            </p:nvSpPr>
            <p:spPr bwMode="auto">
              <a:xfrm>
                <a:off x="1033" y="2305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4" name="Text Box 413"/>
            <p:cNvSpPr txBox="1">
              <a:spLocks noChangeArrowheads="1"/>
            </p:cNvSpPr>
            <p:nvPr/>
          </p:nvSpPr>
          <p:spPr bwMode="auto">
            <a:xfrm>
              <a:off x="506" y="2757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85" name="Text Box 414"/>
            <p:cNvSpPr txBox="1">
              <a:spLocks noChangeArrowheads="1"/>
            </p:cNvSpPr>
            <p:nvPr/>
          </p:nvSpPr>
          <p:spPr bwMode="auto">
            <a:xfrm>
              <a:off x="847" y="2757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86" name="Text Box 415"/>
            <p:cNvSpPr txBox="1">
              <a:spLocks noChangeArrowheads="1"/>
            </p:cNvSpPr>
            <p:nvPr/>
          </p:nvSpPr>
          <p:spPr bwMode="auto">
            <a:xfrm>
              <a:off x="507" y="2267"/>
              <a:ext cx="355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600">
                  <a:cs typeface="ＭＳ Ｐゴシック" charset="0"/>
                </a:rPr>
                <a:t>4°cousins</a:t>
              </a:r>
            </a:p>
          </p:txBody>
        </p:sp>
        <p:sp>
          <p:nvSpPr>
            <p:cNvPr id="87" name="Text Box 416"/>
            <p:cNvSpPr txBox="1">
              <a:spLocks noChangeArrowheads="1"/>
            </p:cNvSpPr>
            <p:nvPr/>
          </p:nvSpPr>
          <p:spPr bwMode="auto">
            <a:xfrm>
              <a:off x="168" y="275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88" name="Text Box 417"/>
            <p:cNvSpPr txBox="1">
              <a:spLocks noChangeArrowheads="1"/>
            </p:cNvSpPr>
            <p:nvPr/>
          </p:nvSpPr>
          <p:spPr bwMode="auto">
            <a:xfrm>
              <a:off x="1040" y="275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155" name="Group 191"/>
          <p:cNvGrpSpPr>
            <a:grpSpLocks/>
          </p:cNvGrpSpPr>
          <p:nvPr/>
        </p:nvGrpSpPr>
        <p:grpSpPr bwMode="auto">
          <a:xfrm>
            <a:off x="2989194" y="1548269"/>
            <a:ext cx="2174875" cy="2128838"/>
            <a:chOff x="61" y="2929"/>
            <a:chExt cx="1370" cy="1341"/>
          </a:xfrm>
        </p:grpSpPr>
        <p:sp>
          <p:nvSpPr>
            <p:cNvPr id="156" name="Text Box 192"/>
            <p:cNvSpPr txBox="1">
              <a:spLocks noChangeArrowheads="1"/>
            </p:cNvSpPr>
            <p:nvPr/>
          </p:nvSpPr>
          <p:spPr bwMode="auto">
            <a:xfrm>
              <a:off x="436" y="384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57" name="Text Box 193"/>
            <p:cNvSpPr txBox="1">
              <a:spLocks noChangeArrowheads="1"/>
            </p:cNvSpPr>
            <p:nvPr/>
          </p:nvSpPr>
          <p:spPr bwMode="auto">
            <a:xfrm>
              <a:off x="777" y="384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 dirty="0">
                  <a:cs typeface="ＭＳ Ｐゴシック" charset="0"/>
                </a:rPr>
                <a:t>D</a:t>
              </a:r>
            </a:p>
          </p:txBody>
        </p:sp>
        <p:sp>
          <p:nvSpPr>
            <p:cNvPr id="158" name="Text Box 194"/>
            <p:cNvSpPr txBox="1">
              <a:spLocks noChangeArrowheads="1"/>
            </p:cNvSpPr>
            <p:nvPr/>
          </p:nvSpPr>
          <p:spPr bwMode="auto">
            <a:xfrm>
              <a:off x="302" y="4135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59" name="Text Box 195"/>
            <p:cNvSpPr txBox="1">
              <a:spLocks noChangeArrowheads="1"/>
            </p:cNvSpPr>
            <p:nvPr/>
          </p:nvSpPr>
          <p:spPr bwMode="auto">
            <a:xfrm>
              <a:off x="613" y="4135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grpSp>
          <p:nvGrpSpPr>
            <p:cNvPr id="160" name="Group 196"/>
            <p:cNvGrpSpPr>
              <a:grpSpLocks/>
            </p:cNvGrpSpPr>
            <p:nvPr/>
          </p:nvGrpSpPr>
          <p:grpSpPr bwMode="auto">
            <a:xfrm>
              <a:off x="61" y="2929"/>
              <a:ext cx="1370" cy="1254"/>
              <a:chOff x="61" y="2968"/>
              <a:chExt cx="1370" cy="1254"/>
            </a:xfrm>
          </p:grpSpPr>
          <p:grpSp>
            <p:nvGrpSpPr>
              <p:cNvPr id="161" name="Group 197"/>
              <p:cNvGrpSpPr>
                <a:grpSpLocks/>
              </p:cNvGrpSpPr>
              <p:nvPr/>
            </p:nvGrpSpPr>
            <p:grpSpPr bwMode="auto">
              <a:xfrm>
                <a:off x="125" y="3438"/>
                <a:ext cx="386" cy="287"/>
                <a:chOff x="125" y="3438"/>
                <a:chExt cx="386" cy="287"/>
              </a:xfrm>
            </p:grpSpPr>
            <p:sp>
              <p:nvSpPr>
                <p:cNvPr id="221" name="Line 198"/>
                <p:cNvSpPr>
                  <a:spLocks noChangeShapeType="1"/>
                </p:cNvSpPr>
                <p:nvPr/>
              </p:nvSpPr>
              <p:spPr bwMode="auto">
                <a:xfrm rot="5400000">
                  <a:off x="204" y="3612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22" name="Group 199"/>
                <p:cNvGrpSpPr>
                  <a:grpSpLocks/>
                </p:cNvGrpSpPr>
                <p:nvPr/>
              </p:nvGrpSpPr>
              <p:grpSpPr bwMode="auto">
                <a:xfrm rot="10800000">
                  <a:off x="125" y="3438"/>
                  <a:ext cx="386" cy="114"/>
                  <a:chOff x="189" y="639"/>
                  <a:chExt cx="386" cy="114"/>
                </a:xfrm>
              </p:grpSpPr>
              <p:sp>
                <p:nvSpPr>
                  <p:cNvPr id="223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24" name="Oval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25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62" name="Group 203"/>
              <p:cNvGrpSpPr>
                <a:grpSpLocks/>
              </p:cNvGrpSpPr>
              <p:nvPr/>
            </p:nvGrpSpPr>
            <p:grpSpPr bwMode="auto">
              <a:xfrm>
                <a:off x="924" y="3438"/>
                <a:ext cx="386" cy="287"/>
                <a:chOff x="900" y="2006"/>
                <a:chExt cx="386" cy="287"/>
              </a:xfrm>
            </p:grpSpPr>
            <p:sp>
              <p:nvSpPr>
                <p:cNvPr id="216" name="Line 204"/>
                <p:cNvSpPr>
                  <a:spLocks noChangeShapeType="1"/>
                </p:cNvSpPr>
                <p:nvPr/>
              </p:nvSpPr>
              <p:spPr bwMode="auto">
                <a:xfrm rot="5400000">
                  <a:off x="979" y="2180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17" name="Group 205"/>
                <p:cNvGrpSpPr>
                  <a:grpSpLocks/>
                </p:cNvGrpSpPr>
                <p:nvPr/>
              </p:nvGrpSpPr>
              <p:grpSpPr bwMode="auto">
                <a:xfrm>
                  <a:off x="900" y="2006"/>
                  <a:ext cx="386" cy="114"/>
                  <a:chOff x="189" y="639"/>
                  <a:chExt cx="386" cy="114"/>
                </a:xfrm>
              </p:grpSpPr>
              <p:sp>
                <p:nvSpPr>
                  <p:cNvPr id="218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9" name="Oval 2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20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63" name="Group 209"/>
              <p:cNvGrpSpPr>
                <a:grpSpLocks/>
              </p:cNvGrpSpPr>
              <p:nvPr/>
            </p:nvGrpSpPr>
            <p:grpSpPr bwMode="auto">
              <a:xfrm>
                <a:off x="61" y="3723"/>
                <a:ext cx="1370" cy="499"/>
                <a:chOff x="61" y="3723"/>
                <a:chExt cx="1370" cy="499"/>
              </a:xfrm>
            </p:grpSpPr>
            <p:sp>
              <p:nvSpPr>
                <p:cNvPr id="173" name="Line 210"/>
                <p:cNvSpPr>
                  <a:spLocks noChangeShapeType="1"/>
                </p:cNvSpPr>
                <p:nvPr/>
              </p:nvSpPr>
              <p:spPr bwMode="auto">
                <a:xfrm rot="5400000">
                  <a:off x="603" y="3933"/>
                  <a:ext cx="17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4" name="Group 211"/>
                <p:cNvGrpSpPr>
                  <a:grpSpLocks/>
                </p:cNvGrpSpPr>
                <p:nvPr/>
              </p:nvGrpSpPr>
              <p:grpSpPr bwMode="auto">
                <a:xfrm>
                  <a:off x="332" y="4018"/>
                  <a:ext cx="675" cy="204"/>
                  <a:chOff x="332" y="4021"/>
                  <a:chExt cx="675" cy="204"/>
                </a:xfrm>
              </p:grpSpPr>
              <p:grpSp>
                <p:nvGrpSpPr>
                  <p:cNvPr id="204" name="Group 212"/>
                  <p:cNvGrpSpPr>
                    <a:grpSpLocks/>
                  </p:cNvGrpSpPr>
                  <p:nvPr/>
                </p:nvGrpSpPr>
                <p:grpSpPr bwMode="auto">
                  <a:xfrm>
                    <a:off x="332" y="4021"/>
                    <a:ext cx="113" cy="167"/>
                    <a:chOff x="602" y="2601"/>
                    <a:chExt cx="113" cy="167"/>
                  </a:xfrm>
                </p:grpSpPr>
                <p:sp>
                  <p:nvSpPr>
                    <p:cNvPr id="214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8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5" name="Rectangle 2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2" y="2655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05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381" y="4024"/>
                    <a:ext cx="58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06" name="Group 216"/>
                  <p:cNvGrpSpPr>
                    <a:grpSpLocks/>
                  </p:cNvGrpSpPr>
                  <p:nvPr/>
                </p:nvGrpSpPr>
                <p:grpSpPr bwMode="auto">
                  <a:xfrm>
                    <a:off x="630" y="4021"/>
                    <a:ext cx="113" cy="204"/>
                    <a:chOff x="869" y="4021"/>
                    <a:chExt cx="113" cy="204"/>
                  </a:xfrm>
                </p:grpSpPr>
                <p:sp>
                  <p:nvSpPr>
                    <p:cNvPr id="210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8" y="402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11" name="Group 21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69" y="4044"/>
                      <a:ext cx="113" cy="181"/>
                      <a:chOff x="2334" y="1804"/>
                      <a:chExt cx="227" cy="363"/>
                    </a:xfrm>
                  </p:grpSpPr>
                  <p:sp>
                    <p:nvSpPr>
                      <p:cNvPr id="212" name="Oval 2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334" y="1872"/>
                        <a:ext cx="227" cy="22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3" name="Line 2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2266" y="1986"/>
                        <a:ext cx="363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07" name="Group 221"/>
                  <p:cNvGrpSpPr>
                    <a:grpSpLocks/>
                  </p:cNvGrpSpPr>
                  <p:nvPr/>
                </p:nvGrpSpPr>
                <p:grpSpPr bwMode="auto">
                  <a:xfrm>
                    <a:off x="928" y="4021"/>
                    <a:ext cx="79" cy="149"/>
                    <a:chOff x="1111" y="4021"/>
                    <a:chExt cx="79" cy="149"/>
                  </a:xfrm>
                </p:grpSpPr>
                <p:sp>
                  <p:nvSpPr>
                    <p:cNvPr id="208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0" y="402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9" name="Rectangle 22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700000">
                      <a:off x="1112" y="4091"/>
                      <a:ext cx="78" cy="79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tx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75" name="Group 224"/>
                <p:cNvGrpSpPr>
                  <a:grpSpLocks/>
                </p:cNvGrpSpPr>
                <p:nvPr/>
              </p:nvGrpSpPr>
              <p:grpSpPr bwMode="auto">
                <a:xfrm>
                  <a:off x="61" y="3723"/>
                  <a:ext cx="1370" cy="218"/>
                  <a:chOff x="61" y="3723"/>
                  <a:chExt cx="1370" cy="218"/>
                </a:xfrm>
              </p:grpSpPr>
              <p:sp>
                <p:nvSpPr>
                  <p:cNvPr id="176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113" y="3723"/>
                    <a:ext cx="40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77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118" y="3723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78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517" y="3723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79" name="Group 228"/>
                  <p:cNvGrpSpPr>
                    <a:grpSpLocks/>
                  </p:cNvGrpSpPr>
                  <p:nvPr/>
                </p:nvGrpSpPr>
                <p:grpSpPr bwMode="auto">
                  <a:xfrm>
                    <a:off x="461" y="3783"/>
                    <a:ext cx="454" cy="113"/>
                    <a:chOff x="497" y="2363"/>
                    <a:chExt cx="454" cy="113"/>
                  </a:xfrm>
                </p:grpSpPr>
                <p:sp>
                  <p:nvSpPr>
                    <p:cNvPr id="199" name="Rectangle 229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838" y="2363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0" name="Oval 23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497" y="2363"/>
                      <a:ext cx="113" cy="1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01" name="Group 231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611" y="2409"/>
                      <a:ext cx="224" cy="24"/>
                      <a:chOff x="770" y="1820"/>
                      <a:chExt cx="292" cy="24"/>
                    </a:xfrm>
                  </p:grpSpPr>
                  <p:sp>
                    <p:nvSpPr>
                      <p:cNvPr id="202" name="Line 2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70" y="1820"/>
                        <a:ext cx="29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3" name="Line 2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70" y="1844"/>
                        <a:ext cx="29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180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857" y="3728"/>
                    <a:ext cx="52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81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860" y="3725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82" name="Oval 2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" y="3781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83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317" y="3723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84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977" y="3725"/>
                    <a:ext cx="113" cy="170"/>
                    <a:chOff x="977" y="3725"/>
                    <a:chExt cx="113" cy="170"/>
                  </a:xfrm>
                </p:grpSpPr>
                <p:sp>
                  <p:nvSpPr>
                    <p:cNvPr id="197" name="Oval 2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77" y="3782"/>
                      <a:ext cx="113" cy="1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8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39" y="3725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85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256" y="3781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lang="de-DE" sz="800">
                        <a:cs typeface="ＭＳ Ｐゴシック" charset="0"/>
                      </a:rPr>
                      <a:t>2</a:t>
                    </a:r>
                  </a:p>
                </p:txBody>
              </p:sp>
              <p:grpSp>
                <p:nvGrpSpPr>
                  <p:cNvPr id="186" name="Group 242"/>
                  <p:cNvGrpSpPr>
                    <a:grpSpLocks/>
                  </p:cNvGrpSpPr>
                  <p:nvPr/>
                </p:nvGrpSpPr>
                <p:grpSpPr bwMode="auto">
                  <a:xfrm>
                    <a:off x="1318" y="3725"/>
                    <a:ext cx="113" cy="204"/>
                    <a:chOff x="1318" y="3725"/>
                    <a:chExt cx="113" cy="204"/>
                  </a:xfrm>
                </p:grpSpPr>
                <p:grpSp>
                  <p:nvGrpSpPr>
                    <p:cNvPr id="192" name="Group 24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18" y="3748"/>
                      <a:ext cx="113" cy="181"/>
                      <a:chOff x="1970" y="1800"/>
                      <a:chExt cx="227" cy="363"/>
                    </a:xfrm>
                  </p:grpSpPr>
                  <p:sp>
                    <p:nvSpPr>
                      <p:cNvPr id="195" name="Oval 2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70" y="1868"/>
                        <a:ext cx="227" cy="227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>
                          <a:cs typeface="ＭＳ Ｐゴシック" charset="0"/>
                        </a:endParaRPr>
                      </a:p>
                    </p:txBody>
                  </p:sp>
                  <p:sp>
                    <p:nvSpPr>
                      <p:cNvPr id="196" name="Line 2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1902" y="1982"/>
                        <a:ext cx="363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93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77" y="3725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4" name="Oval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3" y="3804"/>
                      <a:ext cx="68" cy="6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de-DE" sz="800">
                          <a:cs typeface="ＭＳ Ｐゴシック" charset="0"/>
                        </a:rPr>
                        <a:t>2</a:t>
                      </a:r>
                    </a:p>
                  </p:txBody>
                </p:sp>
              </p:grpSp>
              <p:grpSp>
                <p:nvGrpSpPr>
                  <p:cNvPr id="187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1142" y="3725"/>
                    <a:ext cx="113" cy="216"/>
                    <a:chOff x="1142" y="3725"/>
                    <a:chExt cx="113" cy="216"/>
                  </a:xfrm>
                </p:grpSpPr>
                <p:sp>
                  <p:nvSpPr>
                    <p:cNvPr id="188" name="Line 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02" y="3725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89" name="Group 25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142" y="3739"/>
                      <a:ext cx="113" cy="202"/>
                      <a:chOff x="2010" y="1198"/>
                      <a:chExt cx="227" cy="408"/>
                    </a:xfrm>
                  </p:grpSpPr>
                  <p:sp>
                    <p:nvSpPr>
                      <p:cNvPr id="190" name="Rectangle 2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010" y="1288"/>
                        <a:ext cx="227" cy="2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91" name="Line 2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1920" y="1402"/>
                        <a:ext cx="40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</p:grpSp>
          <p:grpSp>
            <p:nvGrpSpPr>
              <p:cNvPr id="164" name="Group 253"/>
              <p:cNvGrpSpPr>
                <a:grpSpLocks/>
              </p:cNvGrpSpPr>
              <p:nvPr/>
            </p:nvGrpSpPr>
            <p:grpSpPr bwMode="auto">
              <a:xfrm>
                <a:off x="459" y="2968"/>
                <a:ext cx="521" cy="467"/>
                <a:chOff x="459" y="2968"/>
                <a:chExt cx="521" cy="467"/>
              </a:xfrm>
            </p:grpSpPr>
            <p:sp>
              <p:nvSpPr>
                <p:cNvPr id="165" name="Line 254"/>
                <p:cNvSpPr>
                  <a:spLocks noChangeShapeType="1"/>
                </p:cNvSpPr>
                <p:nvPr/>
              </p:nvSpPr>
              <p:spPr bwMode="auto">
                <a:xfrm rot="5400000">
                  <a:off x="606" y="3137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66" name="Line 255"/>
                <p:cNvSpPr>
                  <a:spLocks noChangeShapeType="1"/>
                </p:cNvSpPr>
                <p:nvPr/>
              </p:nvSpPr>
              <p:spPr bwMode="auto">
                <a:xfrm>
                  <a:off x="459" y="3254"/>
                  <a:ext cx="52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67" name="Line 256"/>
                <p:cNvSpPr>
                  <a:spLocks noChangeShapeType="1"/>
                </p:cNvSpPr>
                <p:nvPr/>
              </p:nvSpPr>
              <p:spPr bwMode="auto">
                <a:xfrm>
                  <a:off x="459" y="3252"/>
                  <a:ext cx="0" cy="1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68" name="Line 257"/>
                <p:cNvSpPr>
                  <a:spLocks noChangeShapeType="1"/>
                </p:cNvSpPr>
                <p:nvPr/>
              </p:nvSpPr>
              <p:spPr bwMode="auto">
                <a:xfrm>
                  <a:off x="978" y="3254"/>
                  <a:ext cx="0" cy="1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69" name="Group 258"/>
                <p:cNvGrpSpPr>
                  <a:grpSpLocks/>
                </p:cNvGrpSpPr>
                <p:nvPr/>
              </p:nvGrpSpPr>
              <p:grpSpPr bwMode="auto">
                <a:xfrm>
                  <a:off x="528" y="2968"/>
                  <a:ext cx="386" cy="114"/>
                  <a:chOff x="189" y="639"/>
                  <a:chExt cx="386" cy="114"/>
                </a:xfrm>
              </p:grpSpPr>
              <p:sp>
                <p:nvSpPr>
                  <p:cNvPr id="170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71" name="Oval 2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72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227" name="Group 156"/>
          <p:cNvGrpSpPr>
            <a:grpSpLocks/>
          </p:cNvGrpSpPr>
          <p:nvPr/>
        </p:nvGrpSpPr>
        <p:grpSpPr bwMode="auto">
          <a:xfrm>
            <a:off x="5692039" y="1908609"/>
            <a:ext cx="1077912" cy="1176338"/>
            <a:chOff x="527" y="4422"/>
            <a:chExt cx="679" cy="741"/>
          </a:xfrm>
        </p:grpSpPr>
        <p:grpSp>
          <p:nvGrpSpPr>
            <p:cNvPr id="228" name="Group 157"/>
            <p:cNvGrpSpPr>
              <a:grpSpLocks/>
            </p:cNvGrpSpPr>
            <p:nvPr/>
          </p:nvGrpSpPr>
          <p:grpSpPr bwMode="auto">
            <a:xfrm>
              <a:off x="527" y="4579"/>
              <a:ext cx="679" cy="584"/>
              <a:chOff x="527" y="4579"/>
              <a:chExt cx="679" cy="584"/>
            </a:xfrm>
          </p:grpSpPr>
          <p:sp>
            <p:nvSpPr>
              <p:cNvPr id="230" name="Text Box 158"/>
              <p:cNvSpPr txBox="1">
                <a:spLocks noChangeArrowheads="1"/>
              </p:cNvSpPr>
              <p:nvPr/>
            </p:nvSpPr>
            <p:spPr bwMode="auto">
              <a:xfrm>
                <a:off x="578" y="4680"/>
                <a:ext cx="16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800">
                    <a:cs typeface="ＭＳ Ｐゴシック" charset="0"/>
                  </a:rPr>
                  <a:t>D</a:t>
                </a:r>
              </a:p>
            </p:txBody>
          </p:sp>
          <p:sp>
            <p:nvSpPr>
              <p:cNvPr id="231" name="Text Box 159"/>
              <p:cNvSpPr txBox="1">
                <a:spLocks noChangeArrowheads="1"/>
              </p:cNvSpPr>
              <p:nvPr/>
            </p:nvSpPr>
            <p:spPr bwMode="auto">
              <a:xfrm>
                <a:off x="991" y="4680"/>
                <a:ext cx="16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800">
                    <a:cs typeface="ＭＳ Ｐゴシック" charset="0"/>
                  </a:rPr>
                  <a:t>D</a:t>
                </a:r>
              </a:p>
            </p:txBody>
          </p:sp>
          <p:sp>
            <p:nvSpPr>
              <p:cNvPr id="232" name="Text Box 160"/>
              <p:cNvSpPr txBox="1">
                <a:spLocks noChangeArrowheads="1"/>
              </p:cNvSpPr>
              <p:nvPr/>
            </p:nvSpPr>
            <p:spPr bwMode="auto">
              <a:xfrm>
                <a:off x="527" y="5027"/>
                <a:ext cx="16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800">
                    <a:cs typeface="ＭＳ Ｐゴシック" charset="0"/>
                  </a:rPr>
                  <a:t>D</a:t>
                </a:r>
              </a:p>
            </p:txBody>
          </p:sp>
          <p:sp>
            <p:nvSpPr>
              <p:cNvPr id="233" name="Text Box 161"/>
              <p:cNvSpPr txBox="1">
                <a:spLocks noChangeArrowheads="1"/>
              </p:cNvSpPr>
              <p:nvPr/>
            </p:nvSpPr>
            <p:spPr bwMode="auto">
              <a:xfrm>
                <a:off x="785" y="5027"/>
                <a:ext cx="16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800">
                    <a:cs typeface="ＭＳ Ｐゴシック" charset="0"/>
                  </a:rPr>
                  <a:t>D</a:t>
                </a:r>
              </a:p>
            </p:txBody>
          </p:sp>
          <p:grpSp>
            <p:nvGrpSpPr>
              <p:cNvPr id="234" name="Group 162"/>
              <p:cNvGrpSpPr>
                <a:grpSpLocks/>
              </p:cNvGrpSpPr>
              <p:nvPr/>
            </p:nvGrpSpPr>
            <p:grpSpPr bwMode="auto">
              <a:xfrm>
                <a:off x="555" y="4579"/>
                <a:ext cx="628" cy="495"/>
                <a:chOff x="555" y="4579"/>
                <a:chExt cx="628" cy="495"/>
              </a:xfrm>
            </p:grpSpPr>
            <p:grpSp>
              <p:nvGrpSpPr>
                <p:cNvPr id="236" name="Group 163"/>
                <p:cNvGrpSpPr>
                  <a:grpSpLocks/>
                </p:cNvGrpSpPr>
                <p:nvPr/>
              </p:nvGrpSpPr>
              <p:grpSpPr bwMode="auto">
                <a:xfrm>
                  <a:off x="607" y="4579"/>
                  <a:ext cx="523" cy="114"/>
                  <a:chOff x="626" y="3298"/>
                  <a:chExt cx="523" cy="114"/>
                </a:xfrm>
              </p:grpSpPr>
              <p:sp>
                <p:nvSpPr>
                  <p:cNvPr id="251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626" y="3299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52" name="Oval 1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36" y="3298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53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740" y="3356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37" name="Line 167"/>
                <p:cNvSpPr>
                  <a:spLocks noChangeShapeType="1"/>
                </p:cNvSpPr>
                <p:nvPr/>
              </p:nvSpPr>
              <p:spPr bwMode="auto">
                <a:xfrm rot="5400000">
                  <a:off x="755" y="4758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38" name="Group 168"/>
                <p:cNvGrpSpPr>
                  <a:grpSpLocks/>
                </p:cNvGrpSpPr>
                <p:nvPr/>
              </p:nvGrpSpPr>
              <p:grpSpPr bwMode="auto">
                <a:xfrm>
                  <a:off x="555" y="4871"/>
                  <a:ext cx="628" cy="203"/>
                  <a:chOff x="555" y="4871"/>
                  <a:chExt cx="628" cy="203"/>
                </a:xfrm>
              </p:grpSpPr>
              <p:sp>
                <p:nvSpPr>
                  <p:cNvPr id="239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608" y="4874"/>
                    <a:ext cx="52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4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070" y="4871"/>
                    <a:ext cx="113" cy="170"/>
                    <a:chOff x="1076" y="4871"/>
                    <a:chExt cx="113" cy="170"/>
                  </a:xfrm>
                </p:grpSpPr>
                <p:sp>
                  <p:nvSpPr>
                    <p:cNvPr id="249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6" y="4928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0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2" y="487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41" name="Group 173"/>
                  <p:cNvGrpSpPr>
                    <a:grpSpLocks/>
                  </p:cNvGrpSpPr>
                  <p:nvPr/>
                </p:nvGrpSpPr>
                <p:grpSpPr bwMode="auto">
                  <a:xfrm>
                    <a:off x="555" y="4871"/>
                    <a:ext cx="113" cy="171"/>
                    <a:chOff x="552" y="4871"/>
                    <a:chExt cx="113" cy="171"/>
                  </a:xfrm>
                </p:grpSpPr>
                <p:sp>
                  <p:nvSpPr>
                    <p:cNvPr id="247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9" y="487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48" name="Oval 1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2" y="4929"/>
                      <a:ext cx="113" cy="1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42" name="Group 176"/>
                  <p:cNvGrpSpPr>
                    <a:grpSpLocks/>
                  </p:cNvGrpSpPr>
                  <p:nvPr/>
                </p:nvGrpSpPr>
                <p:grpSpPr bwMode="auto">
                  <a:xfrm>
                    <a:off x="812" y="4871"/>
                    <a:ext cx="113" cy="203"/>
                    <a:chOff x="812" y="4871"/>
                    <a:chExt cx="113" cy="203"/>
                  </a:xfrm>
                </p:grpSpPr>
                <p:sp>
                  <p:nvSpPr>
                    <p:cNvPr id="243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9" y="487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44" name="Group 17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12" y="4893"/>
                      <a:ext cx="113" cy="181"/>
                      <a:chOff x="2334" y="1804"/>
                      <a:chExt cx="227" cy="363"/>
                    </a:xfrm>
                  </p:grpSpPr>
                  <p:sp>
                    <p:nvSpPr>
                      <p:cNvPr id="245" name="Oval 17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334" y="1872"/>
                        <a:ext cx="227" cy="22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46" name="Line 18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2266" y="1986"/>
                        <a:ext cx="363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</p:grpSp>
          <p:sp>
            <p:nvSpPr>
              <p:cNvPr id="235" name="Text Box 181"/>
              <p:cNvSpPr txBox="1">
                <a:spLocks noChangeArrowheads="1"/>
              </p:cNvSpPr>
              <p:nvPr/>
            </p:nvSpPr>
            <p:spPr bwMode="auto">
              <a:xfrm>
                <a:off x="1044" y="5028"/>
                <a:ext cx="16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800">
                    <a:cs typeface="ＭＳ Ｐゴシック" charset="0"/>
                  </a:rPr>
                  <a:t>N</a:t>
                </a:r>
              </a:p>
            </p:txBody>
          </p:sp>
        </p:grpSp>
        <p:sp>
          <p:nvSpPr>
            <p:cNvPr id="229" name="Freihandform 228"/>
            <p:cNvSpPr/>
            <p:nvPr/>
          </p:nvSpPr>
          <p:spPr>
            <a:xfrm>
              <a:off x="659" y="4422"/>
              <a:ext cx="414" cy="148"/>
            </a:xfrm>
            <a:custGeom>
              <a:avLst/>
              <a:gdLst>
                <a:gd name="connsiteX0" fmla="*/ 0 w 756745"/>
                <a:gd name="connsiteY0" fmla="*/ 206372 h 222138"/>
                <a:gd name="connsiteX1" fmla="*/ 189186 w 756745"/>
                <a:gd name="connsiteY1" fmla="*/ 32952 h 222138"/>
                <a:gd name="connsiteX2" fmla="*/ 567559 w 756745"/>
                <a:gd name="connsiteY2" fmla="*/ 17186 h 222138"/>
                <a:gd name="connsiteX3" fmla="*/ 756745 w 756745"/>
                <a:gd name="connsiteY3" fmla="*/ 222138 h 222138"/>
                <a:gd name="connsiteX4" fmla="*/ 756745 w 756745"/>
                <a:gd name="connsiteY4" fmla="*/ 222138 h 222138"/>
                <a:gd name="connsiteX0" fmla="*/ 0 w 760324"/>
                <a:gd name="connsiteY0" fmla="*/ 206372 h 277317"/>
                <a:gd name="connsiteX1" fmla="*/ 189186 w 760324"/>
                <a:gd name="connsiteY1" fmla="*/ 32952 h 277317"/>
                <a:gd name="connsiteX2" fmla="*/ 567559 w 760324"/>
                <a:gd name="connsiteY2" fmla="*/ 17186 h 277317"/>
                <a:gd name="connsiteX3" fmla="*/ 756745 w 760324"/>
                <a:gd name="connsiteY3" fmla="*/ 222138 h 277317"/>
                <a:gd name="connsiteX4" fmla="*/ 685800 w 760324"/>
                <a:gd name="connsiteY4" fmla="*/ 277317 h 277317"/>
                <a:gd name="connsiteX0" fmla="*/ 0 w 685800"/>
                <a:gd name="connsiteY0" fmla="*/ 210409 h 281354"/>
                <a:gd name="connsiteX1" fmla="*/ 189186 w 685800"/>
                <a:gd name="connsiteY1" fmla="*/ 36989 h 281354"/>
                <a:gd name="connsiteX2" fmla="*/ 567559 w 685800"/>
                <a:gd name="connsiteY2" fmla="*/ 21223 h 281354"/>
                <a:gd name="connsiteX3" fmla="*/ 685800 w 685800"/>
                <a:gd name="connsiteY3" fmla="*/ 281354 h 281354"/>
                <a:gd name="connsiteX0" fmla="*/ 0 w 685800"/>
                <a:gd name="connsiteY0" fmla="*/ 191075 h 262020"/>
                <a:gd name="connsiteX1" fmla="*/ 189186 w 685800"/>
                <a:gd name="connsiteY1" fmla="*/ 17655 h 262020"/>
                <a:gd name="connsiteX2" fmla="*/ 543911 w 685800"/>
                <a:gd name="connsiteY2" fmla="*/ 33420 h 262020"/>
                <a:gd name="connsiteX3" fmla="*/ 685800 w 685800"/>
                <a:gd name="connsiteY3" fmla="*/ 262020 h 262020"/>
                <a:gd name="connsiteX0" fmla="*/ 0 w 685800"/>
                <a:gd name="connsiteY0" fmla="*/ 191075 h 262020"/>
                <a:gd name="connsiteX1" fmla="*/ 228600 w 685800"/>
                <a:gd name="connsiteY1" fmla="*/ 17655 h 262020"/>
                <a:gd name="connsiteX2" fmla="*/ 543911 w 685800"/>
                <a:gd name="connsiteY2" fmla="*/ 33420 h 262020"/>
                <a:gd name="connsiteX3" fmla="*/ 685800 w 685800"/>
                <a:gd name="connsiteY3" fmla="*/ 262020 h 262020"/>
                <a:gd name="connsiteX0" fmla="*/ 0 w 654269"/>
                <a:gd name="connsiteY0" fmla="*/ 241688 h 265337"/>
                <a:gd name="connsiteX1" fmla="*/ 197069 w 654269"/>
                <a:gd name="connsiteY1" fmla="*/ 20972 h 265337"/>
                <a:gd name="connsiteX2" fmla="*/ 512380 w 654269"/>
                <a:gd name="connsiteY2" fmla="*/ 36737 h 265337"/>
                <a:gd name="connsiteX3" fmla="*/ 654269 w 654269"/>
                <a:gd name="connsiteY3" fmla="*/ 265337 h 265337"/>
                <a:gd name="connsiteX0" fmla="*/ 0 w 656650"/>
                <a:gd name="connsiteY0" fmla="*/ 240974 h 250336"/>
                <a:gd name="connsiteX1" fmla="*/ 197069 w 656650"/>
                <a:gd name="connsiteY1" fmla="*/ 20258 h 250336"/>
                <a:gd name="connsiteX2" fmla="*/ 512380 w 656650"/>
                <a:gd name="connsiteY2" fmla="*/ 36023 h 250336"/>
                <a:gd name="connsiteX3" fmla="*/ 656650 w 656650"/>
                <a:gd name="connsiteY3" fmla="*/ 250336 h 250336"/>
                <a:gd name="connsiteX0" fmla="*/ 0 w 656650"/>
                <a:gd name="connsiteY0" fmla="*/ 240974 h 250336"/>
                <a:gd name="connsiteX1" fmla="*/ 197069 w 656650"/>
                <a:gd name="connsiteY1" fmla="*/ 20258 h 250336"/>
                <a:gd name="connsiteX2" fmla="*/ 512380 w 656650"/>
                <a:gd name="connsiteY2" fmla="*/ 36023 h 250336"/>
                <a:gd name="connsiteX3" fmla="*/ 656650 w 656650"/>
                <a:gd name="connsiteY3" fmla="*/ 250336 h 250336"/>
                <a:gd name="connsiteX0" fmla="*/ 0 w 656650"/>
                <a:gd name="connsiteY0" fmla="*/ 237176 h 246538"/>
                <a:gd name="connsiteX1" fmla="*/ 197069 w 656650"/>
                <a:gd name="connsiteY1" fmla="*/ 16460 h 246538"/>
                <a:gd name="connsiteX2" fmla="*/ 512380 w 656650"/>
                <a:gd name="connsiteY2" fmla="*/ 32225 h 246538"/>
                <a:gd name="connsiteX3" fmla="*/ 656650 w 656650"/>
                <a:gd name="connsiteY3" fmla="*/ 246538 h 246538"/>
                <a:gd name="connsiteX0" fmla="*/ 0 w 656650"/>
                <a:gd name="connsiteY0" fmla="*/ 244753 h 254115"/>
                <a:gd name="connsiteX1" fmla="*/ 197069 w 656650"/>
                <a:gd name="connsiteY1" fmla="*/ 24037 h 254115"/>
                <a:gd name="connsiteX2" fmla="*/ 512380 w 656650"/>
                <a:gd name="connsiteY2" fmla="*/ 39802 h 254115"/>
                <a:gd name="connsiteX3" fmla="*/ 656650 w 656650"/>
                <a:gd name="connsiteY3" fmla="*/ 254115 h 254115"/>
                <a:gd name="connsiteX0" fmla="*/ 0 w 656650"/>
                <a:gd name="connsiteY0" fmla="*/ 229385 h 238747"/>
                <a:gd name="connsiteX1" fmla="*/ 192307 w 656650"/>
                <a:gd name="connsiteY1" fmla="*/ 27719 h 238747"/>
                <a:gd name="connsiteX2" fmla="*/ 512380 w 656650"/>
                <a:gd name="connsiteY2" fmla="*/ 24434 h 238747"/>
                <a:gd name="connsiteX3" fmla="*/ 656650 w 656650"/>
                <a:gd name="connsiteY3" fmla="*/ 238747 h 238747"/>
                <a:gd name="connsiteX0" fmla="*/ 0 w 656650"/>
                <a:gd name="connsiteY0" fmla="*/ 232883 h 242245"/>
                <a:gd name="connsiteX1" fmla="*/ 192307 w 656650"/>
                <a:gd name="connsiteY1" fmla="*/ 31217 h 242245"/>
                <a:gd name="connsiteX2" fmla="*/ 512380 w 656650"/>
                <a:gd name="connsiteY2" fmla="*/ 27932 h 242245"/>
                <a:gd name="connsiteX3" fmla="*/ 656650 w 656650"/>
                <a:gd name="connsiteY3" fmla="*/ 242245 h 242245"/>
                <a:gd name="connsiteX0" fmla="*/ 0 w 656650"/>
                <a:gd name="connsiteY0" fmla="*/ 244373 h 253735"/>
                <a:gd name="connsiteX1" fmla="*/ 192307 w 656650"/>
                <a:gd name="connsiteY1" fmla="*/ 42707 h 253735"/>
                <a:gd name="connsiteX2" fmla="*/ 512380 w 656650"/>
                <a:gd name="connsiteY2" fmla="*/ 39422 h 253735"/>
                <a:gd name="connsiteX3" fmla="*/ 656650 w 656650"/>
                <a:gd name="connsiteY3" fmla="*/ 253735 h 253735"/>
                <a:gd name="connsiteX0" fmla="*/ 0 w 656650"/>
                <a:gd name="connsiteY0" fmla="*/ 232884 h 242246"/>
                <a:gd name="connsiteX1" fmla="*/ 192307 w 656650"/>
                <a:gd name="connsiteY1" fmla="*/ 31218 h 242246"/>
                <a:gd name="connsiteX2" fmla="*/ 512380 w 656650"/>
                <a:gd name="connsiteY2" fmla="*/ 27933 h 242246"/>
                <a:gd name="connsiteX3" fmla="*/ 656650 w 656650"/>
                <a:gd name="connsiteY3" fmla="*/ 242246 h 242246"/>
                <a:gd name="connsiteX0" fmla="*/ 0 w 656650"/>
                <a:gd name="connsiteY0" fmla="*/ 232884 h 242246"/>
                <a:gd name="connsiteX1" fmla="*/ 192307 w 656650"/>
                <a:gd name="connsiteY1" fmla="*/ 31218 h 242246"/>
                <a:gd name="connsiteX2" fmla="*/ 512380 w 656650"/>
                <a:gd name="connsiteY2" fmla="*/ 27933 h 242246"/>
                <a:gd name="connsiteX3" fmla="*/ 656650 w 656650"/>
                <a:gd name="connsiteY3" fmla="*/ 242246 h 242246"/>
                <a:gd name="connsiteX0" fmla="*/ 0 w 656650"/>
                <a:gd name="connsiteY0" fmla="*/ 226630 h 235992"/>
                <a:gd name="connsiteX1" fmla="*/ 192307 w 656650"/>
                <a:gd name="connsiteY1" fmla="*/ 24964 h 235992"/>
                <a:gd name="connsiteX2" fmla="*/ 493330 w 656650"/>
                <a:gd name="connsiteY2" fmla="*/ 26442 h 235992"/>
                <a:gd name="connsiteX3" fmla="*/ 656650 w 656650"/>
                <a:gd name="connsiteY3" fmla="*/ 235992 h 23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650" h="235992">
                  <a:moveTo>
                    <a:pt x="0" y="226630"/>
                  </a:moveTo>
                  <a:cubicBezTo>
                    <a:pt x="40152" y="131872"/>
                    <a:pt x="110085" y="58329"/>
                    <a:pt x="192307" y="24964"/>
                  </a:cubicBezTo>
                  <a:cubicBezTo>
                    <a:pt x="274529" y="-8401"/>
                    <a:pt x="415940" y="-8729"/>
                    <a:pt x="493330" y="26442"/>
                  </a:cubicBezTo>
                  <a:cubicBezTo>
                    <a:pt x="570721" y="61613"/>
                    <a:pt x="629636" y="138935"/>
                    <a:pt x="656650" y="23599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04" name="Group 141"/>
          <p:cNvGrpSpPr>
            <a:grpSpLocks/>
          </p:cNvGrpSpPr>
          <p:nvPr/>
        </p:nvGrpSpPr>
        <p:grpSpPr bwMode="auto">
          <a:xfrm>
            <a:off x="7630024" y="2080767"/>
            <a:ext cx="912812" cy="944562"/>
            <a:chOff x="489" y="1783"/>
            <a:chExt cx="575" cy="595"/>
          </a:xfrm>
        </p:grpSpPr>
        <p:sp>
          <p:nvSpPr>
            <p:cNvPr id="305" name="Text Box 142"/>
            <p:cNvSpPr txBox="1">
              <a:spLocks noChangeArrowheads="1"/>
            </p:cNvSpPr>
            <p:nvPr/>
          </p:nvSpPr>
          <p:spPr bwMode="auto">
            <a:xfrm>
              <a:off x="489" y="187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06" name="Text Box 143"/>
            <p:cNvSpPr txBox="1">
              <a:spLocks noChangeArrowheads="1"/>
            </p:cNvSpPr>
            <p:nvPr/>
          </p:nvSpPr>
          <p:spPr bwMode="auto">
            <a:xfrm>
              <a:off x="902" y="187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07" name="Text Box 144"/>
            <p:cNvSpPr txBox="1">
              <a:spLocks noChangeArrowheads="1"/>
            </p:cNvSpPr>
            <p:nvPr/>
          </p:nvSpPr>
          <p:spPr bwMode="auto">
            <a:xfrm>
              <a:off x="492" y="2243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sp>
          <p:nvSpPr>
            <p:cNvPr id="308" name="Text Box 145"/>
            <p:cNvSpPr txBox="1">
              <a:spLocks noChangeArrowheads="1"/>
            </p:cNvSpPr>
            <p:nvPr/>
          </p:nvSpPr>
          <p:spPr bwMode="auto">
            <a:xfrm>
              <a:off x="902" y="224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grpSp>
          <p:nvGrpSpPr>
            <p:cNvPr id="309" name="Group 146"/>
            <p:cNvGrpSpPr>
              <a:grpSpLocks/>
            </p:cNvGrpSpPr>
            <p:nvPr/>
          </p:nvGrpSpPr>
          <p:grpSpPr bwMode="auto">
            <a:xfrm>
              <a:off x="516" y="1783"/>
              <a:ext cx="526" cy="503"/>
              <a:chOff x="516" y="1783"/>
              <a:chExt cx="526" cy="503"/>
            </a:xfrm>
          </p:grpSpPr>
          <p:grpSp>
            <p:nvGrpSpPr>
              <p:cNvPr id="310" name="Group 147"/>
              <p:cNvGrpSpPr>
                <a:grpSpLocks/>
              </p:cNvGrpSpPr>
              <p:nvPr/>
            </p:nvGrpSpPr>
            <p:grpSpPr bwMode="auto">
              <a:xfrm>
                <a:off x="516" y="1783"/>
                <a:ext cx="526" cy="306"/>
                <a:chOff x="516" y="1783"/>
                <a:chExt cx="526" cy="306"/>
              </a:xfrm>
            </p:grpSpPr>
            <p:sp>
              <p:nvSpPr>
                <p:cNvPr id="321" name="Line 148"/>
                <p:cNvSpPr>
                  <a:spLocks noChangeShapeType="1"/>
                </p:cNvSpPr>
                <p:nvPr/>
              </p:nvSpPr>
              <p:spPr bwMode="auto">
                <a:xfrm rot="5400000">
                  <a:off x="654" y="1965"/>
                  <a:ext cx="24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22" name="Group 149"/>
                <p:cNvGrpSpPr>
                  <a:grpSpLocks/>
                </p:cNvGrpSpPr>
                <p:nvPr/>
              </p:nvGrpSpPr>
              <p:grpSpPr bwMode="auto">
                <a:xfrm>
                  <a:off x="516" y="1783"/>
                  <a:ext cx="526" cy="113"/>
                  <a:chOff x="516" y="1792"/>
                  <a:chExt cx="526" cy="113"/>
                </a:xfrm>
              </p:grpSpPr>
              <p:sp>
                <p:nvSpPr>
                  <p:cNvPr id="323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1792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24" name="Oval 1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29" y="1792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25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636" y="1849"/>
                    <a:ext cx="29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311" name="Group 153"/>
              <p:cNvGrpSpPr>
                <a:grpSpLocks/>
              </p:cNvGrpSpPr>
              <p:nvPr/>
            </p:nvGrpSpPr>
            <p:grpSpPr bwMode="auto">
              <a:xfrm>
                <a:off x="516" y="2088"/>
                <a:ext cx="523" cy="198"/>
                <a:chOff x="516" y="2088"/>
                <a:chExt cx="523" cy="198"/>
              </a:xfrm>
            </p:grpSpPr>
            <p:sp>
              <p:nvSpPr>
                <p:cNvPr id="312" name="Line 154"/>
                <p:cNvSpPr>
                  <a:spLocks noChangeShapeType="1"/>
                </p:cNvSpPr>
                <p:nvPr/>
              </p:nvSpPr>
              <p:spPr bwMode="auto">
                <a:xfrm>
                  <a:off x="570" y="2090"/>
                  <a:ext cx="41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13" name="Line 155"/>
                <p:cNvSpPr>
                  <a:spLocks noChangeShapeType="1"/>
                </p:cNvSpPr>
                <p:nvPr/>
              </p:nvSpPr>
              <p:spPr bwMode="auto">
                <a:xfrm>
                  <a:off x="576" y="2088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14" name="Line 156"/>
                <p:cNvSpPr>
                  <a:spLocks noChangeShapeType="1"/>
                </p:cNvSpPr>
                <p:nvPr/>
              </p:nvSpPr>
              <p:spPr bwMode="auto">
                <a:xfrm>
                  <a:off x="983" y="2089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15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926" y="2104"/>
                  <a:ext cx="113" cy="181"/>
                  <a:chOff x="2334" y="1804"/>
                  <a:chExt cx="227" cy="363"/>
                </a:xfrm>
              </p:grpSpPr>
              <p:sp>
                <p:nvSpPr>
                  <p:cNvPr id="319" name="Oval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34" y="1872"/>
                    <a:ext cx="227" cy="2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20" name="Line 159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2266" y="1986"/>
                    <a:ext cx="36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16" name="Group 160"/>
                <p:cNvGrpSpPr>
                  <a:grpSpLocks noChangeAspect="1"/>
                </p:cNvGrpSpPr>
                <p:nvPr/>
              </p:nvGrpSpPr>
              <p:grpSpPr bwMode="auto">
                <a:xfrm>
                  <a:off x="516" y="2105"/>
                  <a:ext cx="113" cy="181"/>
                  <a:chOff x="2334" y="1804"/>
                  <a:chExt cx="227" cy="363"/>
                </a:xfrm>
              </p:grpSpPr>
              <p:sp>
                <p:nvSpPr>
                  <p:cNvPr id="317" name="Oval 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34" y="1872"/>
                    <a:ext cx="227" cy="2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18" name="Line 162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2266" y="1986"/>
                    <a:ext cx="36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326" name="Group 17"/>
          <p:cNvGrpSpPr>
            <a:grpSpLocks/>
          </p:cNvGrpSpPr>
          <p:nvPr/>
        </p:nvGrpSpPr>
        <p:grpSpPr bwMode="auto">
          <a:xfrm>
            <a:off x="628192" y="4637165"/>
            <a:ext cx="898525" cy="949325"/>
            <a:chOff x="602" y="3298"/>
            <a:chExt cx="566" cy="598"/>
          </a:xfrm>
        </p:grpSpPr>
        <p:sp>
          <p:nvSpPr>
            <p:cNvPr id="327" name="Text Box 18"/>
            <p:cNvSpPr txBox="1">
              <a:spLocks noChangeArrowheads="1"/>
            </p:cNvSpPr>
            <p:nvPr/>
          </p:nvSpPr>
          <p:spPr bwMode="auto">
            <a:xfrm>
              <a:off x="602" y="339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328" name="Text Box 19"/>
            <p:cNvSpPr txBox="1">
              <a:spLocks noChangeArrowheads="1"/>
            </p:cNvSpPr>
            <p:nvPr/>
          </p:nvSpPr>
          <p:spPr bwMode="auto">
            <a:xfrm>
              <a:off x="1006" y="339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329" name="Text Box 20"/>
            <p:cNvSpPr txBox="1">
              <a:spLocks noChangeArrowheads="1"/>
            </p:cNvSpPr>
            <p:nvPr/>
          </p:nvSpPr>
          <p:spPr bwMode="auto">
            <a:xfrm>
              <a:off x="806" y="3761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grpSp>
          <p:nvGrpSpPr>
            <p:cNvPr id="330" name="Group 21"/>
            <p:cNvGrpSpPr>
              <a:grpSpLocks/>
            </p:cNvGrpSpPr>
            <p:nvPr/>
          </p:nvGrpSpPr>
          <p:grpSpPr bwMode="auto">
            <a:xfrm>
              <a:off x="626" y="3298"/>
              <a:ext cx="523" cy="504"/>
              <a:chOff x="626" y="3298"/>
              <a:chExt cx="523" cy="504"/>
            </a:xfrm>
          </p:grpSpPr>
          <p:grpSp>
            <p:nvGrpSpPr>
              <p:cNvPr id="331" name="Group 22"/>
              <p:cNvGrpSpPr>
                <a:grpSpLocks/>
              </p:cNvGrpSpPr>
              <p:nvPr/>
            </p:nvGrpSpPr>
            <p:grpSpPr bwMode="auto">
              <a:xfrm>
                <a:off x="626" y="3298"/>
                <a:ext cx="523" cy="114"/>
                <a:chOff x="626" y="3298"/>
                <a:chExt cx="523" cy="114"/>
              </a:xfrm>
            </p:grpSpPr>
            <p:sp>
              <p:nvSpPr>
                <p:cNvPr id="336" name="Rectangle 23"/>
                <p:cNvSpPr>
                  <a:spLocks noChangeArrowheads="1"/>
                </p:cNvSpPr>
                <p:nvPr/>
              </p:nvSpPr>
              <p:spPr bwMode="auto">
                <a:xfrm>
                  <a:off x="626" y="329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37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036" y="329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38" name="Line 25"/>
                <p:cNvSpPr>
                  <a:spLocks noChangeShapeType="1"/>
                </p:cNvSpPr>
                <p:nvPr/>
              </p:nvSpPr>
              <p:spPr bwMode="auto">
                <a:xfrm>
                  <a:off x="740" y="3356"/>
                  <a:ext cx="2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32" name="Line 26"/>
              <p:cNvSpPr>
                <a:spLocks noChangeShapeType="1"/>
              </p:cNvSpPr>
              <p:nvPr/>
            </p:nvSpPr>
            <p:spPr bwMode="auto">
              <a:xfrm rot="5400000">
                <a:off x="742" y="3504"/>
                <a:ext cx="2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33" name="Group 27"/>
              <p:cNvGrpSpPr>
                <a:grpSpLocks noChangeAspect="1"/>
              </p:cNvGrpSpPr>
              <p:nvPr/>
            </p:nvGrpSpPr>
            <p:grpSpPr bwMode="auto">
              <a:xfrm>
                <a:off x="829" y="3621"/>
                <a:ext cx="113" cy="181"/>
                <a:chOff x="2334" y="1804"/>
                <a:chExt cx="227" cy="363"/>
              </a:xfrm>
            </p:grpSpPr>
            <p:sp>
              <p:nvSpPr>
                <p:cNvPr id="334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4" y="1872"/>
                  <a:ext cx="227" cy="227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35" name="Line 29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266" y="1986"/>
                  <a:ext cx="3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339" name="Group 47"/>
          <p:cNvGrpSpPr>
            <a:grpSpLocks/>
          </p:cNvGrpSpPr>
          <p:nvPr/>
        </p:nvGrpSpPr>
        <p:grpSpPr bwMode="auto">
          <a:xfrm>
            <a:off x="1897464" y="4152001"/>
            <a:ext cx="1797050" cy="1881188"/>
            <a:chOff x="192" y="4457"/>
            <a:chExt cx="1132" cy="1185"/>
          </a:xfrm>
        </p:grpSpPr>
        <p:sp>
          <p:nvSpPr>
            <p:cNvPr id="340" name="Text Box 48"/>
            <p:cNvSpPr txBox="1">
              <a:spLocks noChangeArrowheads="1"/>
            </p:cNvSpPr>
            <p:nvPr/>
          </p:nvSpPr>
          <p:spPr bwMode="auto">
            <a:xfrm>
              <a:off x="876" y="5506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sp>
          <p:nvSpPr>
            <p:cNvPr id="341" name="Text Box 49"/>
            <p:cNvSpPr txBox="1">
              <a:spLocks noChangeArrowheads="1"/>
            </p:cNvSpPr>
            <p:nvPr/>
          </p:nvSpPr>
          <p:spPr bwMode="auto">
            <a:xfrm>
              <a:off x="300" y="5201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42" name="Text Box 50"/>
            <p:cNvSpPr txBox="1">
              <a:spLocks noChangeArrowheads="1"/>
            </p:cNvSpPr>
            <p:nvPr/>
          </p:nvSpPr>
          <p:spPr bwMode="auto">
            <a:xfrm>
              <a:off x="1046" y="5201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43" name="Text Box 51"/>
            <p:cNvSpPr txBox="1">
              <a:spLocks noChangeArrowheads="1"/>
            </p:cNvSpPr>
            <p:nvPr/>
          </p:nvSpPr>
          <p:spPr bwMode="auto">
            <a:xfrm>
              <a:off x="474" y="5507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grpSp>
          <p:nvGrpSpPr>
            <p:cNvPr id="344" name="Group 52"/>
            <p:cNvGrpSpPr>
              <a:grpSpLocks/>
            </p:cNvGrpSpPr>
            <p:nvPr/>
          </p:nvGrpSpPr>
          <p:grpSpPr bwMode="auto">
            <a:xfrm>
              <a:off x="192" y="4457"/>
              <a:ext cx="1132" cy="1096"/>
              <a:chOff x="192" y="4457"/>
              <a:chExt cx="1132" cy="1096"/>
            </a:xfrm>
          </p:grpSpPr>
          <p:sp>
            <p:nvSpPr>
              <p:cNvPr id="345" name="Line 53"/>
              <p:cNvSpPr>
                <a:spLocks noChangeShapeType="1"/>
              </p:cNvSpPr>
              <p:nvPr/>
            </p:nvSpPr>
            <p:spPr bwMode="auto">
              <a:xfrm rot="5400000">
                <a:off x="668" y="5263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46" name="Group 54"/>
              <p:cNvGrpSpPr>
                <a:grpSpLocks/>
              </p:cNvGrpSpPr>
              <p:nvPr/>
            </p:nvGrpSpPr>
            <p:grpSpPr bwMode="auto">
              <a:xfrm>
                <a:off x="192" y="4821"/>
                <a:ext cx="1132" cy="396"/>
                <a:chOff x="384" y="4896"/>
                <a:chExt cx="1132" cy="396"/>
              </a:xfrm>
            </p:grpSpPr>
            <p:grpSp>
              <p:nvGrpSpPr>
                <p:cNvPr id="364" name="Group 55"/>
                <p:cNvGrpSpPr>
                  <a:grpSpLocks/>
                </p:cNvGrpSpPr>
                <p:nvPr/>
              </p:nvGrpSpPr>
              <p:grpSpPr bwMode="auto">
                <a:xfrm>
                  <a:off x="384" y="4896"/>
                  <a:ext cx="386" cy="114"/>
                  <a:chOff x="189" y="639"/>
                  <a:chExt cx="386" cy="114"/>
                </a:xfrm>
              </p:grpSpPr>
              <p:sp>
                <p:nvSpPr>
                  <p:cNvPr id="37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77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78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65" name="Rectangle 59"/>
                <p:cNvSpPr>
                  <a:spLocks noChangeArrowheads="1"/>
                </p:cNvSpPr>
                <p:nvPr/>
              </p:nvSpPr>
              <p:spPr bwMode="auto">
                <a:xfrm>
                  <a:off x="1267" y="517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66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519" y="517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367" name="Group 61"/>
                <p:cNvGrpSpPr>
                  <a:grpSpLocks/>
                </p:cNvGrpSpPr>
                <p:nvPr/>
              </p:nvGrpSpPr>
              <p:grpSpPr bwMode="auto">
                <a:xfrm>
                  <a:off x="630" y="5224"/>
                  <a:ext cx="635" cy="24"/>
                  <a:chOff x="770" y="1820"/>
                  <a:chExt cx="292" cy="24"/>
                </a:xfrm>
              </p:grpSpPr>
              <p:sp>
                <p:nvSpPr>
                  <p:cNvPr id="374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75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68" name="Line 64"/>
                <p:cNvSpPr>
                  <a:spLocks noChangeShapeType="1"/>
                </p:cNvSpPr>
                <p:nvPr/>
              </p:nvSpPr>
              <p:spPr bwMode="auto">
                <a:xfrm rot="5400000">
                  <a:off x="463" y="5070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69" name="Line 65"/>
                <p:cNvSpPr>
                  <a:spLocks noChangeShapeType="1"/>
                </p:cNvSpPr>
                <p:nvPr/>
              </p:nvSpPr>
              <p:spPr bwMode="auto">
                <a:xfrm rot="5400000">
                  <a:off x="1211" y="5070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70" name="Group 66"/>
                <p:cNvGrpSpPr>
                  <a:grpSpLocks/>
                </p:cNvGrpSpPr>
                <p:nvPr/>
              </p:nvGrpSpPr>
              <p:grpSpPr bwMode="auto">
                <a:xfrm>
                  <a:off x="1130" y="4896"/>
                  <a:ext cx="386" cy="114"/>
                  <a:chOff x="189" y="639"/>
                  <a:chExt cx="386" cy="114"/>
                </a:xfrm>
              </p:grpSpPr>
              <p:sp>
                <p:nvSpPr>
                  <p:cNvPr id="371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72" name="Oval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73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347" name="Group 70"/>
              <p:cNvGrpSpPr>
                <a:grpSpLocks/>
              </p:cNvGrpSpPr>
              <p:nvPr/>
            </p:nvGrpSpPr>
            <p:grpSpPr bwMode="auto">
              <a:xfrm>
                <a:off x="496" y="4457"/>
                <a:ext cx="526" cy="306"/>
                <a:chOff x="516" y="1783"/>
                <a:chExt cx="526" cy="306"/>
              </a:xfrm>
            </p:grpSpPr>
            <p:sp>
              <p:nvSpPr>
                <p:cNvPr id="359" name="Line 71"/>
                <p:cNvSpPr>
                  <a:spLocks noChangeShapeType="1"/>
                </p:cNvSpPr>
                <p:nvPr/>
              </p:nvSpPr>
              <p:spPr bwMode="auto">
                <a:xfrm rot="5400000">
                  <a:off x="654" y="1965"/>
                  <a:ext cx="24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60" name="Group 72"/>
                <p:cNvGrpSpPr>
                  <a:grpSpLocks/>
                </p:cNvGrpSpPr>
                <p:nvPr/>
              </p:nvGrpSpPr>
              <p:grpSpPr bwMode="auto">
                <a:xfrm>
                  <a:off x="516" y="1783"/>
                  <a:ext cx="526" cy="113"/>
                  <a:chOff x="516" y="1792"/>
                  <a:chExt cx="526" cy="113"/>
                </a:xfrm>
              </p:grpSpPr>
              <p:sp>
                <p:nvSpPr>
                  <p:cNvPr id="361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1792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2" name="Oval 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29" y="1792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636" y="1849"/>
                    <a:ext cx="29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348" name="Line 76"/>
              <p:cNvSpPr>
                <a:spLocks noChangeShapeType="1"/>
              </p:cNvSpPr>
              <p:nvPr/>
            </p:nvSpPr>
            <p:spPr bwMode="auto">
              <a:xfrm>
                <a:off x="521" y="4764"/>
                <a:ext cx="4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9" name="Line 77"/>
              <p:cNvSpPr>
                <a:spLocks noChangeShapeType="1"/>
              </p:cNvSpPr>
              <p:nvPr/>
            </p:nvSpPr>
            <p:spPr bwMode="auto">
              <a:xfrm>
                <a:off x="526" y="4762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0" name="Line 78"/>
              <p:cNvSpPr>
                <a:spLocks noChangeShapeType="1"/>
              </p:cNvSpPr>
              <p:nvPr/>
            </p:nvSpPr>
            <p:spPr bwMode="auto">
              <a:xfrm>
                <a:off x="993" y="4763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51" name="Group 79"/>
              <p:cNvGrpSpPr>
                <a:grpSpLocks/>
              </p:cNvGrpSpPr>
              <p:nvPr/>
            </p:nvGrpSpPr>
            <p:grpSpPr bwMode="auto">
              <a:xfrm>
                <a:off x="501" y="5351"/>
                <a:ext cx="515" cy="202"/>
                <a:chOff x="501" y="5351"/>
                <a:chExt cx="515" cy="202"/>
              </a:xfrm>
            </p:grpSpPr>
            <p:sp>
              <p:nvSpPr>
                <p:cNvPr id="352" name="Line 80"/>
                <p:cNvSpPr>
                  <a:spLocks noChangeShapeType="1"/>
                </p:cNvSpPr>
                <p:nvPr/>
              </p:nvSpPr>
              <p:spPr bwMode="auto">
                <a:xfrm>
                  <a:off x="556" y="5354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3" name="Line 81"/>
                <p:cNvSpPr>
                  <a:spLocks noChangeShapeType="1"/>
                </p:cNvSpPr>
                <p:nvPr/>
              </p:nvSpPr>
              <p:spPr bwMode="auto">
                <a:xfrm>
                  <a:off x="558" y="5351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4" name="Line 82"/>
                <p:cNvSpPr>
                  <a:spLocks noChangeShapeType="1"/>
                </p:cNvSpPr>
                <p:nvPr/>
              </p:nvSpPr>
              <p:spPr bwMode="auto">
                <a:xfrm>
                  <a:off x="960" y="5351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5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501" y="5405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356" name="Group 84"/>
                <p:cNvGrpSpPr>
                  <a:grpSpLocks noChangeAspect="1"/>
                </p:cNvGrpSpPr>
                <p:nvPr/>
              </p:nvGrpSpPr>
              <p:grpSpPr bwMode="auto">
                <a:xfrm>
                  <a:off x="903" y="5372"/>
                  <a:ext cx="113" cy="181"/>
                  <a:chOff x="2334" y="1804"/>
                  <a:chExt cx="227" cy="363"/>
                </a:xfrm>
              </p:grpSpPr>
              <p:sp>
                <p:nvSpPr>
                  <p:cNvPr id="357" name="Oval 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34" y="1872"/>
                    <a:ext cx="227" cy="2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58" name="Line 86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2266" y="1986"/>
                    <a:ext cx="36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379" name="Group 36"/>
          <p:cNvGrpSpPr>
            <a:grpSpLocks/>
          </p:cNvGrpSpPr>
          <p:nvPr/>
        </p:nvGrpSpPr>
        <p:grpSpPr bwMode="auto">
          <a:xfrm>
            <a:off x="3986702" y="3939311"/>
            <a:ext cx="2254250" cy="2038350"/>
            <a:chOff x="31" y="2954"/>
            <a:chExt cx="1420" cy="1284"/>
          </a:xfrm>
        </p:grpSpPr>
        <p:sp>
          <p:nvSpPr>
            <p:cNvPr id="380" name="Text Box 37"/>
            <p:cNvSpPr txBox="1">
              <a:spLocks noChangeArrowheads="1"/>
            </p:cNvSpPr>
            <p:nvPr/>
          </p:nvSpPr>
          <p:spPr bwMode="auto">
            <a:xfrm>
              <a:off x="974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381" name="Text Box 38"/>
            <p:cNvSpPr txBox="1">
              <a:spLocks noChangeArrowheads="1"/>
            </p:cNvSpPr>
            <p:nvPr/>
          </p:nvSpPr>
          <p:spPr bwMode="auto">
            <a:xfrm>
              <a:off x="403" y="4103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sp>
          <p:nvSpPr>
            <p:cNvPr id="382" name="Text Box 39"/>
            <p:cNvSpPr txBox="1">
              <a:spLocks noChangeArrowheads="1"/>
            </p:cNvSpPr>
            <p:nvPr/>
          </p:nvSpPr>
          <p:spPr bwMode="auto">
            <a:xfrm>
              <a:off x="62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grpSp>
          <p:nvGrpSpPr>
            <p:cNvPr id="383" name="Group 40"/>
            <p:cNvGrpSpPr>
              <a:grpSpLocks/>
            </p:cNvGrpSpPr>
            <p:nvPr/>
          </p:nvGrpSpPr>
          <p:grpSpPr bwMode="auto">
            <a:xfrm>
              <a:off x="31" y="2954"/>
              <a:ext cx="1344" cy="1207"/>
              <a:chOff x="31" y="2954"/>
              <a:chExt cx="1344" cy="1207"/>
            </a:xfrm>
          </p:grpSpPr>
          <p:sp>
            <p:nvSpPr>
              <p:cNvPr id="392" name="Line 41"/>
              <p:cNvSpPr>
                <a:spLocks noChangeShapeType="1"/>
              </p:cNvSpPr>
              <p:nvPr/>
            </p:nvSpPr>
            <p:spPr bwMode="auto">
              <a:xfrm rot="5400000">
                <a:off x="110" y="3477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93" name="Group 42"/>
              <p:cNvGrpSpPr>
                <a:grpSpLocks/>
              </p:cNvGrpSpPr>
              <p:nvPr/>
            </p:nvGrpSpPr>
            <p:grpSpPr bwMode="auto">
              <a:xfrm>
                <a:off x="31" y="3308"/>
                <a:ext cx="386" cy="113"/>
                <a:chOff x="73" y="3278"/>
                <a:chExt cx="386" cy="113"/>
              </a:xfrm>
            </p:grpSpPr>
            <p:sp>
              <p:nvSpPr>
                <p:cNvPr id="456" name="Rectangle 43"/>
                <p:cNvSpPr>
                  <a:spLocks noChangeArrowheads="1"/>
                </p:cNvSpPr>
                <p:nvPr/>
              </p:nvSpPr>
              <p:spPr bwMode="auto">
                <a:xfrm rot="10800000">
                  <a:off x="346" y="3278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57" name="Oval 4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73" y="327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58" name="Line 45"/>
                <p:cNvSpPr>
                  <a:spLocks noChangeShapeType="1"/>
                </p:cNvSpPr>
                <p:nvPr/>
              </p:nvSpPr>
              <p:spPr bwMode="auto">
                <a:xfrm rot="10800000">
                  <a:off x="186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94" name="Line 46"/>
              <p:cNvSpPr>
                <a:spLocks noChangeShapeType="1"/>
              </p:cNvSpPr>
              <p:nvPr/>
            </p:nvSpPr>
            <p:spPr bwMode="auto">
              <a:xfrm rot="5400000">
                <a:off x="716" y="348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95" name="Group 47"/>
              <p:cNvGrpSpPr>
                <a:grpSpLocks/>
              </p:cNvGrpSpPr>
              <p:nvPr/>
            </p:nvGrpSpPr>
            <p:grpSpPr bwMode="auto">
              <a:xfrm>
                <a:off x="637" y="3307"/>
                <a:ext cx="386" cy="113"/>
                <a:chOff x="637" y="3277"/>
                <a:chExt cx="386" cy="113"/>
              </a:xfrm>
            </p:grpSpPr>
            <p:sp>
              <p:nvSpPr>
                <p:cNvPr id="453" name="Rectangle 48"/>
                <p:cNvSpPr>
                  <a:spLocks noChangeArrowheads="1"/>
                </p:cNvSpPr>
                <p:nvPr/>
              </p:nvSpPr>
              <p:spPr bwMode="auto">
                <a:xfrm>
                  <a:off x="637" y="3277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54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910" y="3277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55" name="Line 50"/>
                <p:cNvSpPr>
                  <a:spLocks noChangeShapeType="1"/>
                </p:cNvSpPr>
                <p:nvPr/>
              </p:nvSpPr>
              <p:spPr bwMode="auto">
                <a:xfrm>
                  <a:off x="751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96" name="Line 51"/>
              <p:cNvSpPr>
                <a:spLocks noChangeShapeType="1"/>
              </p:cNvSpPr>
              <p:nvPr/>
            </p:nvSpPr>
            <p:spPr bwMode="auto">
              <a:xfrm>
                <a:off x="627" y="3602"/>
                <a:ext cx="39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7" name="Oval 52"/>
              <p:cNvSpPr>
                <a:spLocks noChangeAspect="1" noChangeArrowheads="1"/>
              </p:cNvSpPr>
              <p:nvPr/>
            </p:nvSpPr>
            <p:spPr bwMode="auto">
              <a:xfrm>
                <a:off x="1261" y="330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398" name="Group 53"/>
              <p:cNvGrpSpPr>
                <a:grpSpLocks/>
              </p:cNvGrpSpPr>
              <p:nvPr/>
            </p:nvGrpSpPr>
            <p:grpSpPr bwMode="auto">
              <a:xfrm>
                <a:off x="279" y="3657"/>
                <a:ext cx="406" cy="113"/>
                <a:chOff x="231" y="3659"/>
                <a:chExt cx="406" cy="113"/>
              </a:xfrm>
            </p:grpSpPr>
            <p:sp>
              <p:nvSpPr>
                <p:cNvPr id="448" name="Rectangle 54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49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450" name="Group 56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451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52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399" name="Group 59"/>
              <p:cNvGrpSpPr>
                <a:grpSpLocks/>
              </p:cNvGrpSpPr>
              <p:nvPr/>
            </p:nvGrpSpPr>
            <p:grpSpPr bwMode="auto">
              <a:xfrm>
                <a:off x="571" y="2954"/>
                <a:ext cx="526" cy="306"/>
                <a:chOff x="516" y="1783"/>
                <a:chExt cx="526" cy="306"/>
              </a:xfrm>
            </p:grpSpPr>
            <p:sp>
              <p:nvSpPr>
                <p:cNvPr id="443" name="Line 60"/>
                <p:cNvSpPr>
                  <a:spLocks noChangeShapeType="1"/>
                </p:cNvSpPr>
                <p:nvPr/>
              </p:nvSpPr>
              <p:spPr bwMode="auto">
                <a:xfrm rot="5400000">
                  <a:off x="654" y="1965"/>
                  <a:ext cx="24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444" name="Group 61"/>
                <p:cNvGrpSpPr>
                  <a:grpSpLocks/>
                </p:cNvGrpSpPr>
                <p:nvPr/>
              </p:nvGrpSpPr>
              <p:grpSpPr bwMode="auto">
                <a:xfrm>
                  <a:off x="516" y="1783"/>
                  <a:ext cx="526" cy="113"/>
                  <a:chOff x="516" y="1792"/>
                  <a:chExt cx="526" cy="113"/>
                </a:xfrm>
              </p:grpSpPr>
              <p:sp>
                <p:nvSpPr>
                  <p:cNvPr id="44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1792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46" name="Oval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29" y="1792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47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636" y="1849"/>
                    <a:ext cx="29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400" name="Line 65"/>
              <p:cNvSpPr>
                <a:spLocks noChangeShapeType="1"/>
              </p:cNvSpPr>
              <p:nvPr/>
            </p:nvSpPr>
            <p:spPr bwMode="auto">
              <a:xfrm>
                <a:off x="353" y="3258"/>
                <a:ext cx="9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1" name="Line 66"/>
              <p:cNvSpPr>
                <a:spLocks noChangeShapeType="1"/>
              </p:cNvSpPr>
              <p:nvPr/>
            </p:nvSpPr>
            <p:spPr bwMode="auto">
              <a:xfrm>
                <a:off x="359" y="3256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2" name="Line 67"/>
              <p:cNvSpPr>
                <a:spLocks noChangeShapeType="1"/>
              </p:cNvSpPr>
              <p:nvPr/>
            </p:nvSpPr>
            <p:spPr bwMode="auto">
              <a:xfrm>
                <a:off x="694" y="3257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3" name="Line 68"/>
              <p:cNvSpPr>
                <a:spLocks noChangeShapeType="1"/>
              </p:cNvSpPr>
              <p:nvPr/>
            </p:nvSpPr>
            <p:spPr bwMode="auto">
              <a:xfrm rot="5400000">
                <a:off x="393" y="3819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4" name="Line 69"/>
              <p:cNvSpPr>
                <a:spLocks noChangeShapeType="1"/>
              </p:cNvSpPr>
              <p:nvPr/>
            </p:nvSpPr>
            <p:spPr bwMode="auto">
              <a:xfrm>
                <a:off x="260" y="3902"/>
                <a:ext cx="4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" name="Line 70"/>
              <p:cNvSpPr>
                <a:spLocks noChangeShapeType="1"/>
              </p:cNvSpPr>
              <p:nvPr/>
            </p:nvSpPr>
            <p:spPr bwMode="auto">
              <a:xfrm>
                <a:off x="26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06" name="Group 71"/>
              <p:cNvGrpSpPr>
                <a:grpSpLocks noChangeAspect="1"/>
              </p:cNvGrpSpPr>
              <p:nvPr/>
            </p:nvGrpSpPr>
            <p:grpSpPr bwMode="auto">
              <a:xfrm>
                <a:off x="427" y="3958"/>
                <a:ext cx="113" cy="202"/>
                <a:chOff x="2398" y="1178"/>
                <a:chExt cx="227" cy="408"/>
              </a:xfrm>
            </p:grpSpPr>
            <p:sp>
              <p:nvSpPr>
                <p:cNvPr id="441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42" name="Line 73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407" name="Line 74"/>
              <p:cNvSpPr>
                <a:spLocks noChangeShapeType="1"/>
              </p:cNvSpPr>
              <p:nvPr/>
            </p:nvSpPr>
            <p:spPr bwMode="auto">
              <a:xfrm>
                <a:off x="48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8" name="Line 75"/>
              <p:cNvSpPr>
                <a:spLocks noChangeShapeType="1"/>
              </p:cNvSpPr>
              <p:nvPr/>
            </p:nvSpPr>
            <p:spPr bwMode="auto">
              <a:xfrm>
                <a:off x="708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9" name="Oval 76"/>
              <p:cNvSpPr>
                <a:spLocks noChangeAspect="1" noChangeArrowheads="1"/>
              </p:cNvSpPr>
              <p:nvPr/>
            </p:nvSpPr>
            <p:spPr bwMode="auto">
              <a:xfrm>
                <a:off x="50" y="365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4</a:t>
                </a:r>
              </a:p>
            </p:txBody>
          </p:sp>
          <p:grpSp>
            <p:nvGrpSpPr>
              <p:cNvPr id="410" name="Group 77"/>
              <p:cNvGrpSpPr>
                <a:grpSpLocks/>
              </p:cNvGrpSpPr>
              <p:nvPr/>
            </p:nvGrpSpPr>
            <p:grpSpPr bwMode="auto">
              <a:xfrm>
                <a:off x="1018" y="3728"/>
                <a:ext cx="314" cy="415"/>
                <a:chOff x="994" y="3728"/>
                <a:chExt cx="314" cy="415"/>
              </a:xfrm>
            </p:grpSpPr>
            <p:grpSp>
              <p:nvGrpSpPr>
                <p:cNvPr id="430" name="Group 78"/>
                <p:cNvGrpSpPr>
                  <a:grpSpLocks/>
                </p:cNvGrpSpPr>
                <p:nvPr/>
              </p:nvGrpSpPr>
              <p:grpSpPr bwMode="auto">
                <a:xfrm>
                  <a:off x="1033" y="3908"/>
                  <a:ext cx="231" cy="103"/>
                  <a:chOff x="862" y="3908"/>
                  <a:chExt cx="231" cy="103"/>
                </a:xfrm>
              </p:grpSpPr>
              <p:sp>
                <p:nvSpPr>
                  <p:cNvPr id="438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" y="3908"/>
                    <a:ext cx="117" cy="10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3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973" y="3908"/>
                    <a:ext cx="120" cy="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4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926" y="3957"/>
                    <a:ext cx="11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31" name="Group 82"/>
                <p:cNvGrpSpPr>
                  <a:grpSpLocks noChangeAspect="1"/>
                </p:cNvGrpSpPr>
                <p:nvPr/>
              </p:nvGrpSpPr>
              <p:grpSpPr bwMode="auto">
                <a:xfrm>
                  <a:off x="994" y="3985"/>
                  <a:ext cx="79" cy="157"/>
                  <a:chOff x="3713" y="2840"/>
                  <a:chExt cx="159" cy="317"/>
                </a:xfrm>
              </p:grpSpPr>
              <p:sp>
                <p:nvSpPr>
                  <p:cNvPr id="436" name="Rectangle 83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37" name="Line 84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32" name="Group 85"/>
                <p:cNvGrpSpPr>
                  <a:grpSpLocks noChangeAspect="1"/>
                </p:cNvGrpSpPr>
                <p:nvPr/>
              </p:nvGrpSpPr>
              <p:grpSpPr bwMode="auto">
                <a:xfrm>
                  <a:off x="1229" y="3986"/>
                  <a:ext cx="79" cy="157"/>
                  <a:chOff x="3713" y="2840"/>
                  <a:chExt cx="159" cy="317"/>
                </a:xfrm>
              </p:grpSpPr>
              <p:sp>
                <p:nvSpPr>
                  <p:cNvPr id="434" name="Rectangle 86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35" name="Line 87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433" name="Line 88"/>
                <p:cNvSpPr>
                  <a:spLocks noChangeShapeType="1"/>
                </p:cNvSpPr>
                <p:nvPr/>
              </p:nvSpPr>
              <p:spPr bwMode="auto">
                <a:xfrm rot="5400000">
                  <a:off x="1057" y="3819"/>
                  <a:ext cx="18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411" name="Rectangle 89"/>
              <p:cNvSpPr>
                <a:spLocks noChangeArrowheads="1"/>
              </p:cNvSpPr>
              <p:nvPr/>
            </p:nvSpPr>
            <p:spPr bwMode="auto">
              <a:xfrm>
                <a:off x="773" y="3656"/>
                <a:ext cx="113" cy="1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2</a:t>
                </a:r>
              </a:p>
            </p:txBody>
          </p:sp>
          <p:grpSp>
            <p:nvGrpSpPr>
              <p:cNvPr id="412" name="Group 90"/>
              <p:cNvGrpSpPr>
                <a:grpSpLocks/>
              </p:cNvGrpSpPr>
              <p:nvPr/>
            </p:nvGrpSpPr>
            <p:grpSpPr bwMode="auto">
              <a:xfrm rot="10800000">
                <a:off x="969" y="3657"/>
                <a:ext cx="406" cy="113"/>
                <a:chOff x="231" y="3659"/>
                <a:chExt cx="406" cy="113"/>
              </a:xfrm>
            </p:grpSpPr>
            <p:sp>
              <p:nvSpPr>
                <p:cNvPr id="425" name="Rectangle 91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26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427" name="Group 93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428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29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413" name="Line 96"/>
              <p:cNvSpPr>
                <a:spLocks noChangeShapeType="1"/>
              </p:cNvSpPr>
              <p:nvPr/>
            </p:nvSpPr>
            <p:spPr bwMode="auto">
              <a:xfrm rot="5400000">
                <a:off x="1198" y="3540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4" name="Line 97"/>
              <p:cNvSpPr>
                <a:spLocks noChangeShapeType="1"/>
              </p:cNvSpPr>
              <p:nvPr/>
            </p:nvSpPr>
            <p:spPr bwMode="auto">
              <a:xfrm>
                <a:off x="1316" y="3252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5" name="Line 98"/>
              <p:cNvSpPr>
                <a:spLocks noChangeShapeType="1"/>
              </p:cNvSpPr>
              <p:nvPr/>
            </p:nvSpPr>
            <p:spPr bwMode="auto">
              <a:xfrm>
                <a:off x="108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6" name="Line 99"/>
              <p:cNvSpPr>
                <a:spLocks noChangeShapeType="1"/>
              </p:cNvSpPr>
              <p:nvPr/>
            </p:nvSpPr>
            <p:spPr bwMode="auto">
              <a:xfrm>
                <a:off x="337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7" name="Line 100"/>
              <p:cNvSpPr>
                <a:spLocks noChangeShapeType="1"/>
              </p:cNvSpPr>
              <p:nvPr/>
            </p:nvSpPr>
            <p:spPr bwMode="auto">
              <a:xfrm>
                <a:off x="629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8" name="Line 101"/>
              <p:cNvSpPr>
                <a:spLocks noChangeShapeType="1"/>
              </p:cNvSpPr>
              <p:nvPr/>
            </p:nvSpPr>
            <p:spPr bwMode="auto">
              <a:xfrm>
                <a:off x="83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9" name="Line 102"/>
              <p:cNvSpPr>
                <a:spLocks noChangeShapeType="1"/>
              </p:cNvSpPr>
              <p:nvPr/>
            </p:nvSpPr>
            <p:spPr bwMode="auto">
              <a:xfrm>
                <a:off x="102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0" name="Line 103"/>
              <p:cNvSpPr>
                <a:spLocks noChangeShapeType="1"/>
              </p:cNvSpPr>
              <p:nvPr/>
            </p:nvSpPr>
            <p:spPr bwMode="auto">
              <a:xfrm>
                <a:off x="105" y="3597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21" name="Group 104"/>
              <p:cNvGrpSpPr>
                <a:grpSpLocks noChangeAspect="1"/>
              </p:cNvGrpSpPr>
              <p:nvPr/>
            </p:nvGrpSpPr>
            <p:grpSpPr bwMode="auto">
              <a:xfrm>
                <a:off x="650" y="3959"/>
                <a:ext cx="113" cy="202"/>
                <a:chOff x="2398" y="1178"/>
                <a:chExt cx="227" cy="408"/>
              </a:xfrm>
            </p:grpSpPr>
            <p:sp>
              <p:nvSpPr>
                <p:cNvPr id="423" name="Rectangle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24" name="Line 106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422" name="AutoShape 107"/>
              <p:cNvSpPr>
                <a:spLocks noChangeArrowheads="1"/>
              </p:cNvSpPr>
              <p:nvPr/>
            </p:nvSpPr>
            <p:spPr bwMode="auto">
              <a:xfrm>
                <a:off x="208" y="3996"/>
                <a:ext cx="113" cy="113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84" name="Text Box 108"/>
            <p:cNvSpPr txBox="1">
              <a:spLocks noChangeArrowheads="1"/>
            </p:cNvSpPr>
            <p:nvPr/>
          </p:nvSpPr>
          <p:spPr bwMode="auto">
            <a:xfrm>
              <a:off x="253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85" name="Text Box 109"/>
            <p:cNvSpPr txBox="1">
              <a:spLocks noChangeArrowheads="1"/>
            </p:cNvSpPr>
            <p:nvPr/>
          </p:nvSpPr>
          <p:spPr bwMode="auto">
            <a:xfrm>
              <a:off x="939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86" name="Text Box 110"/>
            <p:cNvSpPr txBox="1">
              <a:spLocks noChangeArrowheads="1"/>
            </p:cNvSpPr>
            <p:nvPr/>
          </p:nvSpPr>
          <p:spPr bwMode="auto">
            <a:xfrm>
              <a:off x="545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87" name="Text Box 111"/>
            <p:cNvSpPr txBox="1">
              <a:spLocks noChangeArrowheads="1"/>
            </p:cNvSpPr>
            <p:nvPr/>
          </p:nvSpPr>
          <p:spPr bwMode="auto">
            <a:xfrm>
              <a:off x="1234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88" name="Text Box 112"/>
            <p:cNvSpPr txBox="1">
              <a:spLocks noChangeArrowheads="1"/>
            </p:cNvSpPr>
            <p:nvPr/>
          </p:nvSpPr>
          <p:spPr bwMode="auto">
            <a:xfrm>
              <a:off x="121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389" name="Text Box 113"/>
            <p:cNvSpPr txBox="1">
              <a:spLocks noChangeArrowheads="1"/>
            </p:cNvSpPr>
            <p:nvPr/>
          </p:nvSpPr>
          <p:spPr bwMode="auto">
            <a:xfrm>
              <a:off x="27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90" name="Text Box 114"/>
            <p:cNvSpPr txBox="1">
              <a:spLocks noChangeArrowheads="1"/>
            </p:cNvSpPr>
            <p:nvPr/>
          </p:nvSpPr>
          <p:spPr bwMode="auto">
            <a:xfrm>
              <a:off x="128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91" name="Text Box 115"/>
            <p:cNvSpPr txBox="1">
              <a:spLocks noChangeArrowheads="1"/>
            </p:cNvSpPr>
            <p:nvPr/>
          </p:nvSpPr>
          <p:spPr bwMode="auto">
            <a:xfrm>
              <a:off x="613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</p:grpSp>
      <p:grpSp>
        <p:nvGrpSpPr>
          <p:cNvPr id="459" name="Group 118"/>
          <p:cNvGrpSpPr>
            <a:grpSpLocks/>
          </p:cNvGrpSpPr>
          <p:nvPr/>
        </p:nvGrpSpPr>
        <p:grpSpPr bwMode="auto">
          <a:xfrm>
            <a:off x="646406" y="1760358"/>
            <a:ext cx="1814512" cy="1828800"/>
            <a:chOff x="139" y="4450"/>
            <a:chExt cx="1143" cy="1152"/>
          </a:xfrm>
        </p:grpSpPr>
        <p:sp>
          <p:nvSpPr>
            <p:cNvPr id="460" name="Text Box 119"/>
            <p:cNvSpPr txBox="1">
              <a:spLocks noChangeArrowheads="1"/>
            </p:cNvSpPr>
            <p:nvPr/>
          </p:nvSpPr>
          <p:spPr bwMode="auto">
            <a:xfrm>
              <a:off x="631" y="5467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461" name="Text Box 120"/>
            <p:cNvSpPr txBox="1">
              <a:spLocks noChangeArrowheads="1"/>
            </p:cNvSpPr>
            <p:nvPr/>
          </p:nvSpPr>
          <p:spPr bwMode="auto">
            <a:xfrm>
              <a:off x="285" y="5180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462" name="Text Box 121"/>
            <p:cNvSpPr txBox="1">
              <a:spLocks noChangeArrowheads="1"/>
            </p:cNvSpPr>
            <p:nvPr/>
          </p:nvSpPr>
          <p:spPr bwMode="auto">
            <a:xfrm>
              <a:off x="971" y="5180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grpSp>
          <p:nvGrpSpPr>
            <p:cNvPr id="463" name="Group 122"/>
            <p:cNvGrpSpPr>
              <a:grpSpLocks/>
            </p:cNvGrpSpPr>
            <p:nvPr/>
          </p:nvGrpSpPr>
          <p:grpSpPr bwMode="auto">
            <a:xfrm>
              <a:off x="139" y="4450"/>
              <a:ext cx="1143" cy="1074"/>
              <a:chOff x="139" y="4450"/>
              <a:chExt cx="1143" cy="1074"/>
            </a:xfrm>
          </p:grpSpPr>
          <p:sp>
            <p:nvSpPr>
              <p:cNvPr id="464" name="Line 123"/>
              <p:cNvSpPr>
                <a:spLocks noChangeShapeType="1"/>
              </p:cNvSpPr>
              <p:nvPr/>
            </p:nvSpPr>
            <p:spPr bwMode="auto">
              <a:xfrm rot="5400000">
                <a:off x="599" y="5264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65" name="Group 124"/>
              <p:cNvGrpSpPr>
                <a:grpSpLocks/>
              </p:cNvGrpSpPr>
              <p:nvPr/>
            </p:nvGrpSpPr>
            <p:grpSpPr bwMode="auto">
              <a:xfrm>
                <a:off x="827" y="4797"/>
                <a:ext cx="455" cy="114"/>
                <a:chOff x="776" y="4878"/>
                <a:chExt cx="455" cy="114"/>
              </a:xfrm>
            </p:grpSpPr>
            <p:sp>
              <p:nvSpPr>
                <p:cNvPr id="4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776" y="487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90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1118" y="487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91" name="Line 127"/>
                <p:cNvSpPr>
                  <a:spLocks noChangeShapeType="1"/>
                </p:cNvSpPr>
                <p:nvPr/>
              </p:nvSpPr>
              <p:spPr bwMode="auto">
                <a:xfrm>
                  <a:off x="890" y="4936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66" name="Group 128"/>
              <p:cNvGrpSpPr>
                <a:grpSpLocks/>
              </p:cNvGrpSpPr>
              <p:nvPr/>
            </p:nvGrpSpPr>
            <p:grpSpPr bwMode="auto">
              <a:xfrm>
                <a:off x="139" y="4797"/>
                <a:ext cx="455" cy="114"/>
                <a:chOff x="776" y="4878"/>
                <a:chExt cx="455" cy="114"/>
              </a:xfrm>
            </p:grpSpPr>
            <p:sp>
              <p:nvSpPr>
                <p:cNvPr id="486" name="Rectangle 129"/>
                <p:cNvSpPr>
                  <a:spLocks noChangeArrowheads="1"/>
                </p:cNvSpPr>
                <p:nvPr/>
              </p:nvSpPr>
              <p:spPr bwMode="auto">
                <a:xfrm>
                  <a:off x="776" y="487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87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1118" y="487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88" name="Line 131"/>
                <p:cNvSpPr>
                  <a:spLocks noChangeShapeType="1"/>
                </p:cNvSpPr>
                <p:nvPr/>
              </p:nvSpPr>
              <p:spPr bwMode="auto">
                <a:xfrm>
                  <a:off x="890" y="4936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67" name="Group 132"/>
              <p:cNvGrpSpPr>
                <a:grpSpLocks/>
              </p:cNvGrpSpPr>
              <p:nvPr/>
            </p:nvGrpSpPr>
            <p:grpSpPr bwMode="auto">
              <a:xfrm>
                <a:off x="483" y="4450"/>
                <a:ext cx="455" cy="114"/>
                <a:chOff x="776" y="4878"/>
                <a:chExt cx="455" cy="114"/>
              </a:xfrm>
            </p:grpSpPr>
            <p:sp>
              <p:nvSpPr>
                <p:cNvPr id="483" name="Rectangle 133"/>
                <p:cNvSpPr>
                  <a:spLocks noChangeArrowheads="1"/>
                </p:cNvSpPr>
                <p:nvPr/>
              </p:nvSpPr>
              <p:spPr bwMode="auto">
                <a:xfrm>
                  <a:off x="776" y="487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84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1118" y="487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85" name="Line 135"/>
                <p:cNvSpPr>
                  <a:spLocks noChangeShapeType="1"/>
                </p:cNvSpPr>
                <p:nvPr/>
              </p:nvSpPr>
              <p:spPr bwMode="auto">
                <a:xfrm>
                  <a:off x="890" y="4936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68" name="Group 136"/>
              <p:cNvGrpSpPr>
                <a:grpSpLocks/>
              </p:cNvGrpSpPr>
              <p:nvPr/>
            </p:nvGrpSpPr>
            <p:grpSpPr bwMode="auto">
              <a:xfrm>
                <a:off x="309" y="5082"/>
                <a:ext cx="801" cy="113"/>
                <a:chOff x="309" y="5085"/>
                <a:chExt cx="801" cy="113"/>
              </a:xfrm>
            </p:grpSpPr>
            <p:sp>
              <p:nvSpPr>
                <p:cNvPr id="478" name="Rectangle 137"/>
                <p:cNvSpPr>
                  <a:spLocks noChangeArrowheads="1"/>
                </p:cNvSpPr>
                <p:nvPr/>
              </p:nvSpPr>
              <p:spPr bwMode="auto">
                <a:xfrm>
                  <a:off x="997" y="5085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9" name="Oval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309" y="5085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480" name="Group 139"/>
                <p:cNvGrpSpPr>
                  <a:grpSpLocks/>
                </p:cNvGrpSpPr>
                <p:nvPr/>
              </p:nvGrpSpPr>
              <p:grpSpPr bwMode="auto">
                <a:xfrm>
                  <a:off x="419" y="5130"/>
                  <a:ext cx="578" cy="24"/>
                  <a:chOff x="770" y="1820"/>
                  <a:chExt cx="292" cy="24"/>
                </a:xfrm>
              </p:grpSpPr>
              <p:sp>
                <p:nvSpPr>
                  <p:cNvPr id="481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82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469" name="Line 142"/>
              <p:cNvSpPr>
                <a:spLocks noChangeShapeType="1"/>
              </p:cNvSpPr>
              <p:nvPr/>
            </p:nvSpPr>
            <p:spPr bwMode="auto">
              <a:xfrm rot="5400000">
                <a:off x="253" y="497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0" name="Line 143"/>
              <p:cNvSpPr>
                <a:spLocks noChangeShapeType="1"/>
              </p:cNvSpPr>
              <p:nvPr/>
            </p:nvSpPr>
            <p:spPr bwMode="auto">
              <a:xfrm rot="5400000">
                <a:off x="941" y="497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1" name="Line 144"/>
              <p:cNvSpPr>
                <a:spLocks noChangeShapeType="1"/>
              </p:cNvSpPr>
              <p:nvPr/>
            </p:nvSpPr>
            <p:spPr bwMode="auto">
              <a:xfrm rot="5400000">
                <a:off x="588" y="4621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2" name="Line 145"/>
              <p:cNvSpPr>
                <a:spLocks noChangeShapeType="1"/>
              </p:cNvSpPr>
              <p:nvPr/>
            </p:nvSpPr>
            <p:spPr bwMode="auto">
              <a:xfrm>
                <a:off x="534" y="4740"/>
                <a:ext cx="35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3" name="Line 146"/>
              <p:cNvSpPr>
                <a:spLocks noChangeShapeType="1"/>
              </p:cNvSpPr>
              <p:nvPr/>
            </p:nvSpPr>
            <p:spPr bwMode="auto">
              <a:xfrm>
                <a:off x="540" y="4738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4" name="Line 147"/>
              <p:cNvSpPr>
                <a:spLocks noChangeShapeType="1"/>
              </p:cNvSpPr>
              <p:nvPr/>
            </p:nvSpPr>
            <p:spPr bwMode="auto">
              <a:xfrm>
                <a:off x="882" y="473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75" name="Group 148"/>
              <p:cNvGrpSpPr>
                <a:grpSpLocks noChangeAspect="1"/>
              </p:cNvGrpSpPr>
              <p:nvPr/>
            </p:nvGrpSpPr>
            <p:grpSpPr bwMode="auto">
              <a:xfrm>
                <a:off x="653" y="5343"/>
                <a:ext cx="113" cy="181"/>
                <a:chOff x="2334" y="1804"/>
                <a:chExt cx="227" cy="363"/>
              </a:xfrm>
            </p:grpSpPr>
            <p:sp>
              <p:nvSpPr>
                <p:cNvPr id="476" name="Oval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2334" y="1872"/>
                  <a:ext cx="227" cy="227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7" name="Line 150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266" y="1986"/>
                  <a:ext cx="3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="" xmlns:p14="http://schemas.microsoft.com/office/powerpoint/2010/main" val="20167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01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Mapping (</a:t>
            </a:r>
            <a:r>
              <a:rPr lang="de-DE" dirty="0" err="1" smtClean="0"/>
              <a:t>done</a:t>
            </a:r>
            <a:r>
              <a:rPr lang="de-DE" dirty="0" smtClean="0"/>
              <a:t> in 2009; A. </a:t>
            </a:r>
            <a:r>
              <a:rPr lang="de-DE" dirty="0" err="1" smtClean="0"/>
              <a:t>Janecke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3" name="Picture 155" descr="rezaeel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06"/>
          <a:stretch>
            <a:fillRect/>
          </a:stretch>
        </p:blipFill>
        <p:spPr bwMode="auto">
          <a:xfrm>
            <a:off x="2837961" y="3938662"/>
            <a:ext cx="5848839" cy="2971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457200" y="4543320"/>
            <a:ext cx="2254250" cy="2038350"/>
            <a:chOff x="31" y="2954"/>
            <a:chExt cx="1420" cy="1284"/>
          </a:xfrm>
        </p:grpSpPr>
        <p:sp>
          <p:nvSpPr>
            <p:cNvPr id="5" name="Text Box 37"/>
            <p:cNvSpPr txBox="1">
              <a:spLocks noChangeArrowheads="1"/>
            </p:cNvSpPr>
            <p:nvPr/>
          </p:nvSpPr>
          <p:spPr bwMode="auto">
            <a:xfrm>
              <a:off x="974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6" name="Text Box 38"/>
            <p:cNvSpPr txBox="1">
              <a:spLocks noChangeArrowheads="1"/>
            </p:cNvSpPr>
            <p:nvPr/>
          </p:nvSpPr>
          <p:spPr bwMode="auto">
            <a:xfrm>
              <a:off x="403" y="4103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sp>
          <p:nvSpPr>
            <p:cNvPr id="7" name="Text Box 39"/>
            <p:cNvSpPr txBox="1">
              <a:spLocks noChangeArrowheads="1"/>
            </p:cNvSpPr>
            <p:nvPr/>
          </p:nvSpPr>
          <p:spPr bwMode="auto">
            <a:xfrm>
              <a:off x="62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31" y="2954"/>
              <a:ext cx="1344" cy="1207"/>
              <a:chOff x="31" y="2954"/>
              <a:chExt cx="1344" cy="1207"/>
            </a:xfrm>
          </p:grpSpPr>
          <p:sp>
            <p:nvSpPr>
              <p:cNvPr id="17" name="Line 41"/>
              <p:cNvSpPr>
                <a:spLocks noChangeShapeType="1"/>
              </p:cNvSpPr>
              <p:nvPr/>
            </p:nvSpPr>
            <p:spPr bwMode="auto">
              <a:xfrm rot="5400000">
                <a:off x="110" y="3477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8" name="Group 42"/>
              <p:cNvGrpSpPr>
                <a:grpSpLocks/>
              </p:cNvGrpSpPr>
              <p:nvPr/>
            </p:nvGrpSpPr>
            <p:grpSpPr bwMode="auto">
              <a:xfrm>
                <a:off x="31" y="3308"/>
                <a:ext cx="386" cy="113"/>
                <a:chOff x="73" y="3278"/>
                <a:chExt cx="386" cy="113"/>
              </a:xfrm>
            </p:grpSpPr>
            <p:sp>
              <p:nvSpPr>
                <p:cNvPr id="81" name="Rectangle 43"/>
                <p:cNvSpPr>
                  <a:spLocks noChangeArrowheads="1"/>
                </p:cNvSpPr>
                <p:nvPr/>
              </p:nvSpPr>
              <p:spPr bwMode="auto">
                <a:xfrm rot="10800000">
                  <a:off x="346" y="3278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2" name="Oval 4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73" y="327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3" name="Line 45"/>
                <p:cNvSpPr>
                  <a:spLocks noChangeShapeType="1"/>
                </p:cNvSpPr>
                <p:nvPr/>
              </p:nvSpPr>
              <p:spPr bwMode="auto">
                <a:xfrm rot="10800000">
                  <a:off x="186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9" name="Line 46"/>
              <p:cNvSpPr>
                <a:spLocks noChangeShapeType="1"/>
              </p:cNvSpPr>
              <p:nvPr/>
            </p:nvSpPr>
            <p:spPr bwMode="auto">
              <a:xfrm rot="5400000">
                <a:off x="716" y="348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0" name="Group 47"/>
              <p:cNvGrpSpPr>
                <a:grpSpLocks/>
              </p:cNvGrpSpPr>
              <p:nvPr/>
            </p:nvGrpSpPr>
            <p:grpSpPr bwMode="auto">
              <a:xfrm>
                <a:off x="637" y="3307"/>
                <a:ext cx="386" cy="113"/>
                <a:chOff x="637" y="3277"/>
                <a:chExt cx="386" cy="113"/>
              </a:xfrm>
            </p:grpSpPr>
            <p:sp>
              <p:nvSpPr>
                <p:cNvPr id="78" name="Rectangle 48"/>
                <p:cNvSpPr>
                  <a:spLocks noChangeArrowheads="1"/>
                </p:cNvSpPr>
                <p:nvPr/>
              </p:nvSpPr>
              <p:spPr bwMode="auto">
                <a:xfrm>
                  <a:off x="637" y="3277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9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910" y="3277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0" name="Line 50"/>
                <p:cNvSpPr>
                  <a:spLocks noChangeShapeType="1"/>
                </p:cNvSpPr>
                <p:nvPr/>
              </p:nvSpPr>
              <p:spPr bwMode="auto">
                <a:xfrm>
                  <a:off x="751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1" name="Line 51"/>
              <p:cNvSpPr>
                <a:spLocks noChangeShapeType="1"/>
              </p:cNvSpPr>
              <p:nvPr/>
            </p:nvSpPr>
            <p:spPr bwMode="auto">
              <a:xfrm>
                <a:off x="627" y="3602"/>
                <a:ext cx="39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Oval 52"/>
              <p:cNvSpPr>
                <a:spLocks noChangeAspect="1" noChangeArrowheads="1"/>
              </p:cNvSpPr>
              <p:nvPr/>
            </p:nvSpPr>
            <p:spPr bwMode="auto">
              <a:xfrm>
                <a:off x="1261" y="330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23" name="Group 53"/>
              <p:cNvGrpSpPr>
                <a:grpSpLocks/>
              </p:cNvGrpSpPr>
              <p:nvPr/>
            </p:nvGrpSpPr>
            <p:grpSpPr bwMode="auto">
              <a:xfrm>
                <a:off x="279" y="3657"/>
                <a:ext cx="406" cy="113"/>
                <a:chOff x="231" y="3659"/>
                <a:chExt cx="406" cy="113"/>
              </a:xfrm>
            </p:grpSpPr>
            <p:sp>
              <p:nvSpPr>
                <p:cNvPr id="73" name="Rectangle 54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4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75" name="Group 56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76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7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4" name="Group 59"/>
              <p:cNvGrpSpPr>
                <a:grpSpLocks/>
              </p:cNvGrpSpPr>
              <p:nvPr/>
            </p:nvGrpSpPr>
            <p:grpSpPr bwMode="auto">
              <a:xfrm>
                <a:off x="571" y="2954"/>
                <a:ext cx="526" cy="306"/>
                <a:chOff x="516" y="1783"/>
                <a:chExt cx="526" cy="306"/>
              </a:xfrm>
            </p:grpSpPr>
            <p:sp>
              <p:nvSpPr>
                <p:cNvPr id="68" name="Line 60"/>
                <p:cNvSpPr>
                  <a:spLocks noChangeShapeType="1"/>
                </p:cNvSpPr>
                <p:nvPr/>
              </p:nvSpPr>
              <p:spPr bwMode="auto">
                <a:xfrm rot="5400000">
                  <a:off x="654" y="1965"/>
                  <a:ext cx="24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69" name="Group 61"/>
                <p:cNvGrpSpPr>
                  <a:grpSpLocks/>
                </p:cNvGrpSpPr>
                <p:nvPr/>
              </p:nvGrpSpPr>
              <p:grpSpPr bwMode="auto">
                <a:xfrm>
                  <a:off x="516" y="1783"/>
                  <a:ext cx="526" cy="113"/>
                  <a:chOff x="516" y="1792"/>
                  <a:chExt cx="526" cy="113"/>
                </a:xfrm>
              </p:grpSpPr>
              <p:sp>
                <p:nvSpPr>
                  <p:cNvPr id="70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1792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1" name="Oval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29" y="1792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2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636" y="1849"/>
                    <a:ext cx="29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5" name="Line 65"/>
              <p:cNvSpPr>
                <a:spLocks noChangeShapeType="1"/>
              </p:cNvSpPr>
              <p:nvPr/>
            </p:nvSpPr>
            <p:spPr bwMode="auto">
              <a:xfrm>
                <a:off x="353" y="3258"/>
                <a:ext cx="9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Line 66"/>
              <p:cNvSpPr>
                <a:spLocks noChangeShapeType="1"/>
              </p:cNvSpPr>
              <p:nvPr/>
            </p:nvSpPr>
            <p:spPr bwMode="auto">
              <a:xfrm>
                <a:off x="359" y="3256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Line 67"/>
              <p:cNvSpPr>
                <a:spLocks noChangeShapeType="1"/>
              </p:cNvSpPr>
              <p:nvPr/>
            </p:nvSpPr>
            <p:spPr bwMode="auto">
              <a:xfrm>
                <a:off x="694" y="3257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Line 68"/>
              <p:cNvSpPr>
                <a:spLocks noChangeShapeType="1"/>
              </p:cNvSpPr>
              <p:nvPr/>
            </p:nvSpPr>
            <p:spPr bwMode="auto">
              <a:xfrm rot="5400000">
                <a:off x="393" y="3819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Line 69"/>
              <p:cNvSpPr>
                <a:spLocks noChangeShapeType="1"/>
              </p:cNvSpPr>
              <p:nvPr/>
            </p:nvSpPr>
            <p:spPr bwMode="auto">
              <a:xfrm>
                <a:off x="260" y="3902"/>
                <a:ext cx="4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Line 70"/>
              <p:cNvSpPr>
                <a:spLocks noChangeShapeType="1"/>
              </p:cNvSpPr>
              <p:nvPr/>
            </p:nvSpPr>
            <p:spPr bwMode="auto">
              <a:xfrm>
                <a:off x="26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1" name="Group 71"/>
              <p:cNvGrpSpPr>
                <a:grpSpLocks noChangeAspect="1"/>
              </p:cNvGrpSpPr>
              <p:nvPr/>
            </p:nvGrpSpPr>
            <p:grpSpPr bwMode="auto">
              <a:xfrm>
                <a:off x="427" y="3958"/>
                <a:ext cx="113" cy="202"/>
                <a:chOff x="2398" y="1178"/>
                <a:chExt cx="227" cy="408"/>
              </a:xfrm>
            </p:grpSpPr>
            <p:sp>
              <p:nvSpPr>
                <p:cNvPr id="66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7" name="Line 73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2" name="Line 74"/>
              <p:cNvSpPr>
                <a:spLocks noChangeShapeType="1"/>
              </p:cNvSpPr>
              <p:nvPr/>
            </p:nvSpPr>
            <p:spPr bwMode="auto">
              <a:xfrm>
                <a:off x="48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Line 75"/>
              <p:cNvSpPr>
                <a:spLocks noChangeShapeType="1"/>
              </p:cNvSpPr>
              <p:nvPr/>
            </p:nvSpPr>
            <p:spPr bwMode="auto">
              <a:xfrm>
                <a:off x="708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Oval 76"/>
              <p:cNvSpPr>
                <a:spLocks noChangeAspect="1" noChangeArrowheads="1"/>
              </p:cNvSpPr>
              <p:nvPr/>
            </p:nvSpPr>
            <p:spPr bwMode="auto">
              <a:xfrm>
                <a:off x="50" y="365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4</a:t>
                </a:r>
              </a:p>
            </p:txBody>
          </p:sp>
          <p:grpSp>
            <p:nvGrpSpPr>
              <p:cNvPr id="35" name="Group 77"/>
              <p:cNvGrpSpPr>
                <a:grpSpLocks/>
              </p:cNvGrpSpPr>
              <p:nvPr/>
            </p:nvGrpSpPr>
            <p:grpSpPr bwMode="auto">
              <a:xfrm>
                <a:off x="1018" y="3728"/>
                <a:ext cx="314" cy="415"/>
                <a:chOff x="994" y="3728"/>
                <a:chExt cx="314" cy="415"/>
              </a:xfrm>
            </p:grpSpPr>
            <p:grpSp>
              <p:nvGrpSpPr>
                <p:cNvPr id="55" name="Group 78"/>
                <p:cNvGrpSpPr>
                  <a:grpSpLocks/>
                </p:cNvGrpSpPr>
                <p:nvPr/>
              </p:nvGrpSpPr>
              <p:grpSpPr bwMode="auto">
                <a:xfrm>
                  <a:off x="1033" y="3908"/>
                  <a:ext cx="231" cy="103"/>
                  <a:chOff x="862" y="3908"/>
                  <a:chExt cx="231" cy="103"/>
                </a:xfrm>
              </p:grpSpPr>
              <p:sp>
                <p:nvSpPr>
                  <p:cNvPr id="63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" y="3908"/>
                    <a:ext cx="117" cy="10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4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973" y="3908"/>
                    <a:ext cx="120" cy="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926" y="3957"/>
                    <a:ext cx="11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6" name="Group 82"/>
                <p:cNvGrpSpPr>
                  <a:grpSpLocks noChangeAspect="1"/>
                </p:cNvGrpSpPr>
                <p:nvPr/>
              </p:nvGrpSpPr>
              <p:grpSpPr bwMode="auto">
                <a:xfrm>
                  <a:off x="994" y="3985"/>
                  <a:ext cx="79" cy="157"/>
                  <a:chOff x="3713" y="2840"/>
                  <a:chExt cx="159" cy="317"/>
                </a:xfrm>
              </p:grpSpPr>
              <p:sp>
                <p:nvSpPr>
                  <p:cNvPr id="61" name="Rectangle 83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2" name="Line 84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7" name="Group 85"/>
                <p:cNvGrpSpPr>
                  <a:grpSpLocks noChangeAspect="1"/>
                </p:cNvGrpSpPr>
                <p:nvPr/>
              </p:nvGrpSpPr>
              <p:grpSpPr bwMode="auto">
                <a:xfrm>
                  <a:off x="1229" y="3986"/>
                  <a:ext cx="79" cy="157"/>
                  <a:chOff x="3713" y="2840"/>
                  <a:chExt cx="159" cy="317"/>
                </a:xfrm>
              </p:grpSpPr>
              <p:sp>
                <p:nvSpPr>
                  <p:cNvPr id="59" name="Rectangle 86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0" name="Line 87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8" name="Line 88"/>
                <p:cNvSpPr>
                  <a:spLocks noChangeShapeType="1"/>
                </p:cNvSpPr>
                <p:nvPr/>
              </p:nvSpPr>
              <p:spPr bwMode="auto">
                <a:xfrm rot="5400000">
                  <a:off x="1057" y="3819"/>
                  <a:ext cx="18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6" name="Rectangle 89"/>
              <p:cNvSpPr>
                <a:spLocks noChangeArrowheads="1"/>
              </p:cNvSpPr>
              <p:nvPr/>
            </p:nvSpPr>
            <p:spPr bwMode="auto">
              <a:xfrm>
                <a:off x="773" y="3656"/>
                <a:ext cx="113" cy="1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2</a:t>
                </a:r>
              </a:p>
            </p:txBody>
          </p:sp>
          <p:grpSp>
            <p:nvGrpSpPr>
              <p:cNvPr id="37" name="Group 90"/>
              <p:cNvGrpSpPr>
                <a:grpSpLocks/>
              </p:cNvGrpSpPr>
              <p:nvPr/>
            </p:nvGrpSpPr>
            <p:grpSpPr bwMode="auto">
              <a:xfrm rot="10800000">
                <a:off x="969" y="3657"/>
                <a:ext cx="406" cy="113"/>
                <a:chOff x="231" y="3659"/>
                <a:chExt cx="406" cy="113"/>
              </a:xfrm>
            </p:grpSpPr>
            <p:sp>
              <p:nvSpPr>
                <p:cNvPr id="50" name="Rectangle 91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1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52" name="Group 93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53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4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38" name="Line 96"/>
              <p:cNvSpPr>
                <a:spLocks noChangeShapeType="1"/>
              </p:cNvSpPr>
              <p:nvPr/>
            </p:nvSpPr>
            <p:spPr bwMode="auto">
              <a:xfrm rot="5400000">
                <a:off x="1198" y="3540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Line 97"/>
              <p:cNvSpPr>
                <a:spLocks noChangeShapeType="1"/>
              </p:cNvSpPr>
              <p:nvPr/>
            </p:nvSpPr>
            <p:spPr bwMode="auto">
              <a:xfrm>
                <a:off x="1316" y="3252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98"/>
              <p:cNvSpPr>
                <a:spLocks noChangeShapeType="1"/>
              </p:cNvSpPr>
              <p:nvPr/>
            </p:nvSpPr>
            <p:spPr bwMode="auto">
              <a:xfrm>
                <a:off x="108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Line 99"/>
              <p:cNvSpPr>
                <a:spLocks noChangeShapeType="1"/>
              </p:cNvSpPr>
              <p:nvPr/>
            </p:nvSpPr>
            <p:spPr bwMode="auto">
              <a:xfrm>
                <a:off x="337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Line 100"/>
              <p:cNvSpPr>
                <a:spLocks noChangeShapeType="1"/>
              </p:cNvSpPr>
              <p:nvPr/>
            </p:nvSpPr>
            <p:spPr bwMode="auto">
              <a:xfrm>
                <a:off x="629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101"/>
              <p:cNvSpPr>
                <a:spLocks noChangeShapeType="1"/>
              </p:cNvSpPr>
              <p:nvPr/>
            </p:nvSpPr>
            <p:spPr bwMode="auto">
              <a:xfrm>
                <a:off x="83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Line 102"/>
              <p:cNvSpPr>
                <a:spLocks noChangeShapeType="1"/>
              </p:cNvSpPr>
              <p:nvPr/>
            </p:nvSpPr>
            <p:spPr bwMode="auto">
              <a:xfrm>
                <a:off x="102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Line 103"/>
              <p:cNvSpPr>
                <a:spLocks noChangeShapeType="1"/>
              </p:cNvSpPr>
              <p:nvPr/>
            </p:nvSpPr>
            <p:spPr bwMode="auto">
              <a:xfrm>
                <a:off x="105" y="3597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6" name="Group 104"/>
              <p:cNvGrpSpPr>
                <a:grpSpLocks noChangeAspect="1"/>
              </p:cNvGrpSpPr>
              <p:nvPr/>
            </p:nvGrpSpPr>
            <p:grpSpPr bwMode="auto">
              <a:xfrm>
                <a:off x="650" y="3959"/>
                <a:ext cx="113" cy="202"/>
                <a:chOff x="2398" y="1178"/>
                <a:chExt cx="227" cy="408"/>
              </a:xfrm>
            </p:grpSpPr>
            <p:sp>
              <p:nvSpPr>
                <p:cNvPr id="48" name="Rectangle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9" name="Line 106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47" name="AutoShape 107"/>
              <p:cNvSpPr>
                <a:spLocks noChangeArrowheads="1"/>
              </p:cNvSpPr>
              <p:nvPr/>
            </p:nvSpPr>
            <p:spPr bwMode="auto">
              <a:xfrm>
                <a:off x="208" y="3996"/>
                <a:ext cx="113" cy="113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9" name="Text Box 108"/>
            <p:cNvSpPr txBox="1">
              <a:spLocks noChangeArrowheads="1"/>
            </p:cNvSpPr>
            <p:nvPr/>
          </p:nvSpPr>
          <p:spPr bwMode="auto">
            <a:xfrm>
              <a:off x="253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0" name="Text Box 109"/>
            <p:cNvSpPr txBox="1">
              <a:spLocks noChangeArrowheads="1"/>
            </p:cNvSpPr>
            <p:nvPr/>
          </p:nvSpPr>
          <p:spPr bwMode="auto">
            <a:xfrm>
              <a:off x="939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1" name="Text Box 110"/>
            <p:cNvSpPr txBox="1">
              <a:spLocks noChangeArrowheads="1"/>
            </p:cNvSpPr>
            <p:nvPr/>
          </p:nvSpPr>
          <p:spPr bwMode="auto">
            <a:xfrm>
              <a:off x="545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2" name="Text Box 111"/>
            <p:cNvSpPr txBox="1">
              <a:spLocks noChangeArrowheads="1"/>
            </p:cNvSpPr>
            <p:nvPr/>
          </p:nvSpPr>
          <p:spPr bwMode="auto">
            <a:xfrm>
              <a:off x="1234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3" name="Text Box 112"/>
            <p:cNvSpPr txBox="1">
              <a:spLocks noChangeArrowheads="1"/>
            </p:cNvSpPr>
            <p:nvPr/>
          </p:nvSpPr>
          <p:spPr bwMode="auto">
            <a:xfrm>
              <a:off x="121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14" name="Text Box 113"/>
            <p:cNvSpPr txBox="1">
              <a:spLocks noChangeArrowheads="1"/>
            </p:cNvSpPr>
            <p:nvPr/>
          </p:nvSpPr>
          <p:spPr bwMode="auto">
            <a:xfrm>
              <a:off x="27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5" name="Text Box 114"/>
            <p:cNvSpPr txBox="1">
              <a:spLocks noChangeArrowheads="1"/>
            </p:cNvSpPr>
            <p:nvPr/>
          </p:nvSpPr>
          <p:spPr bwMode="auto">
            <a:xfrm>
              <a:off x="128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6" name="Text Box 115"/>
            <p:cNvSpPr txBox="1">
              <a:spLocks noChangeArrowheads="1"/>
            </p:cNvSpPr>
            <p:nvPr/>
          </p:nvSpPr>
          <p:spPr bwMode="auto">
            <a:xfrm>
              <a:off x="613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</p:grpSp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5" t="8858" r="1973" b="10031"/>
          <a:stretch>
            <a:fillRect/>
          </a:stretch>
        </p:blipFill>
        <p:spPr bwMode="auto">
          <a:xfrm>
            <a:off x="1657350" y="803088"/>
            <a:ext cx="6131511" cy="324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5" name="Line 76"/>
          <p:cNvSpPr>
            <a:spLocks noChangeShapeType="1"/>
          </p:cNvSpPr>
          <p:nvPr/>
        </p:nvSpPr>
        <p:spPr bwMode="auto">
          <a:xfrm>
            <a:off x="5387975" y="1219200"/>
            <a:ext cx="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" name="Line 76"/>
          <p:cNvSpPr>
            <a:spLocks noChangeShapeType="1"/>
          </p:cNvSpPr>
          <p:nvPr/>
        </p:nvSpPr>
        <p:spPr bwMode="auto">
          <a:xfrm>
            <a:off x="4749800" y="1219200"/>
            <a:ext cx="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" name="Line 76"/>
          <p:cNvSpPr>
            <a:spLocks noChangeShapeType="1"/>
          </p:cNvSpPr>
          <p:nvPr/>
        </p:nvSpPr>
        <p:spPr bwMode="auto">
          <a:xfrm>
            <a:off x="2414588" y="1219200"/>
            <a:ext cx="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" name="Rechteck 87"/>
          <p:cNvSpPr/>
          <p:nvPr/>
        </p:nvSpPr>
        <p:spPr>
          <a:xfrm rot="1336388">
            <a:off x="1381125" y="3128211"/>
            <a:ext cx="6746875" cy="122989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 smtClean="0"/>
              <a:t>Probably</a:t>
            </a:r>
            <a:r>
              <a:rPr lang="de-DE" sz="3600" dirty="0" smtClean="0"/>
              <a:t> </a:t>
            </a:r>
            <a:r>
              <a:rPr lang="de-DE" sz="3600" dirty="0" err="1" smtClean="0"/>
              <a:t>heterogeneous</a:t>
            </a:r>
            <a:r>
              <a:rPr lang="de-DE" sz="3600" dirty="0" smtClean="0"/>
              <a:t>, </a:t>
            </a:r>
            <a:br>
              <a:rPr lang="de-DE" sz="3600" dirty="0" smtClean="0"/>
            </a:br>
            <a:r>
              <a:rPr lang="de-DE" sz="3600" dirty="0" err="1" smtClean="0"/>
              <a:t>no</a:t>
            </a:r>
            <a:r>
              <a:rPr lang="de-DE" sz="3600" dirty="0" smtClean="0"/>
              <a:t> </a:t>
            </a:r>
            <a:r>
              <a:rPr lang="de-DE" sz="3600" dirty="0" err="1" smtClean="0"/>
              <a:t>single</a:t>
            </a:r>
            <a:r>
              <a:rPr lang="de-DE" sz="3600" dirty="0" smtClean="0"/>
              <a:t> </a:t>
            </a:r>
            <a:r>
              <a:rPr lang="de-DE" sz="3600" dirty="0" err="1" smtClean="0"/>
              <a:t>candidate</a:t>
            </a:r>
            <a:r>
              <a:rPr lang="de-DE" sz="3600" dirty="0" smtClean="0"/>
              <a:t> </a:t>
            </a:r>
            <a:r>
              <a:rPr lang="de-DE" sz="3600" dirty="0" err="1" smtClean="0"/>
              <a:t>locus</a:t>
            </a:r>
            <a:r>
              <a:rPr lang="de-DE" sz="3600" dirty="0" smtClean="0"/>
              <a:t> </a:t>
            </a:r>
            <a:r>
              <a:rPr lang="de-DE" sz="3600" dirty="0" err="1" smtClean="0"/>
              <a:t>revealed</a:t>
            </a:r>
            <a:endParaRPr lang="de-DE" sz="3600" dirty="0"/>
          </a:p>
        </p:txBody>
      </p:sp>
    </p:spTree>
    <p:extLst>
      <p:ext uri="{BB962C8B-B14F-4D97-AF65-F5344CB8AC3E}">
        <p14:creationId xmlns="" xmlns:p14="http://schemas.microsoft.com/office/powerpoint/2010/main" val="29891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01144"/>
            <a:ext cx="9144000" cy="1143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Exome</a:t>
            </a:r>
            <a:r>
              <a:rPr lang="de-DE" dirty="0" smtClean="0"/>
              <a:t> </a:t>
            </a:r>
            <a:r>
              <a:rPr lang="de-DE" dirty="0" err="1" smtClean="0"/>
              <a:t>Seq</a:t>
            </a:r>
            <a:r>
              <a:rPr lang="de-DE" dirty="0" smtClean="0"/>
              <a:t> (</a:t>
            </a:r>
            <a:r>
              <a:rPr lang="de-DE" dirty="0" err="1" smtClean="0"/>
              <a:t>done</a:t>
            </a:r>
            <a:r>
              <a:rPr lang="de-DE" dirty="0" smtClean="0"/>
              <a:t> in 2011; A. </a:t>
            </a:r>
            <a:r>
              <a:rPr lang="de-DE" dirty="0" err="1" smtClean="0"/>
              <a:t>Hoischen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89" name="Bild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981" y="784591"/>
            <a:ext cx="4056080" cy="6073409"/>
          </a:xfrm>
          <a:prstGeom prst="rect">
            <a:avLst/>
          </a:prstGeom>
        </p:spPr>
      </p:pic>
      <p:grpSp>
        <p:nvGrpSpPr>
          <p:cNvPr id="90" name="Group 191"/>
          <p:cNvGrpSpPr>
            <a:grpSpLocks/>
          </p:cNvGrpSpPr>
          <p:nvPr/>
        </p:nvGrpSpPr>
        <p:grpSpPr bwMode="auto">
          <a:xfrm>
            <a:off x="362599" y="3163888"/>
            <a:ext cx="2174875" cy="2128838"/>
            <a:chOff x="61" y="2929"/>
            <a:chExt cx="1370" cy="1341"/>
          </a:xfrm>
        </p:grpSpPr>
        <p:sp>
          <p:nvSpPr>
            <p:cNvPr id="91" name="Text Box 192"/>
            <p:cNvSpPr txBox="1">
              <a:spLocks noChangeArrowheads="1"/>
            </p:cNvSpPr>
            <p:nvPr/>
          </p:nvSpPr>
          <p:spPr bwMode="auto">
            <a:xfrm>
              <a:off x="436" y="384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92" name="Text Box 193"/>
            <p:cNvSpPr txBox="1">
              <a:spLocks noChangeArrowheads="1"/>
            </p:cNvSpPr>
            <p:nvPr/>
          </p:nvSpPr>
          <p:spPr bwMode="auto">
            <a:xfrm>
              <a:off x="777" y="384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93" name="Text Box 194"/>
            <p:cNvSpPr txBox="1">
              <a:spLocks noChangeArrowheads="1"/>
            </p:cNvSpPr>
            <p:nvPr/>
          </p:nvSpPr>
          <p:spPr bwMode="auto">
            <a:xfrm>
              <a:off x="302" y="4135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94" name="Text Box 195"/>
            <p:cNvSpPr txBox="1">
              <a:spLocks noChangeArrowheads="1"/>
            </p:cNvSpPr>
            <p:nvPr/>
          </p:nvSpPr>
          <p:spPr bwMode="auto">
            <a:xfrm>
              <a:off x="613" y="4135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grpSp>
          <p:nvGrpSpPr>
            <p:cNvPr id="95" name="Group 196"/>
            <p:cNvGrpSpPr>
              <a:grpSpLocks/>
            </p:cNvGrpSpPr>
            <p:nvPr/>
          </p:nvGrpSpPr>
          <p:grpSpPr bwMode="auto">
            <a:xfrm>
              <a:off x="61" y="2929"/>
              <a:ext cx="1370" cy="1254"/>
              <a:chOff x="61" y="2968"/>
              <a:chExt cx="1370" cy="1254"/>
            </a:xfrm>
          </p:grpSpPr>
          <p:grpSp>
            <p:nvGrpSpPr>
              <p:cNvPr id="96" name="Group 197"/>
              <p:cNvGrpSpPr>
                <a:grpSpLocks/>
              </p:cNvGrpSpPr>
              <p:nvPr/>
            </p:nvGrpSpPr>
            <p:grpSpPr bwMode="auto">
              <a:xfrm>
                <a:off x="125" y="3438"/>
                <a:ext cx="386" cy="287"/>
                <a:chOff x="125" y="3438"/>
                <a:chExt cx="386" cy="287"/>
              </a:xfrm>
            </p:grpSpPr>
            <p:sp>
              <p:nvSpPr>
                <p:cNvPr id="156" name="Line 198"/>
                <p:cNvSpPr>
                  <a:spLocks noChangeShapeType="1"/>
                </p:cNvSpPr>
                <p:nvPr/>
              </p:nvSpPr>
              <p:spPr bwMode="auto">
                <a:xfrm rot="5400000">
                  <a:off x="204" y="3612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57" name="Group 199"/>
                <p:cNvGrpSpPr>
                  <a:grpSpLocks/>
                </p:cNvGrpSpPr>
                <p:nvPr/>
              </p:nvGrpSpPr>
              <p:grpSpPr bwMode="auto">
                <a:xfrm rot="10800000">
                  <a:off x="125" y="3438"/>
                  <a:ext cx="386" cy="114"/>
                  <a:chOff x="189" y="639"/>
                  <a:chExt cx="386" cy="114"/>
                </a:xfrm>
              </p:grpSpPr>
              <p:sp>
                <p:nvSpPr>
                  <p:cNvPr id="158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9" name="Oval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60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97" name="Group 203"/>
              <p:cNvGrpSpPr>
                <a:grpSpLocks/>
              </p:cNvGrpSpPr>
              <p:nvPr/>
            </p:nvGrpSpPr>
            <p:grpSpPr bwMode="auto">
              <a:xfrm>
                <a:off x="924" y="3438"/>
                <a:ext cx="386" cy="287"/>
                <a:chOff x="900" y="2006"/>
                <a:chExt cx="386" cy="287"/>
              </a:xfrm>
            </p:grpSpPr>
            <p:sp>
              <p:nvSpPr>
                <p:cNvPr id="151" name="Line 204"/>
                <p:cNvSpPr>
                  <a:spLocks noChangeShapeType="1"/>
                </p:cNvSpPr>
                <p:nvPr/>
              </p:nvSpPr>
              <p:spPr bwMode="auto">
                <a:xfrm rot="5400000">
                  <a:off x="979" y="2180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52" name="Group 205"/>
                <p:cNvGrpSpPr>
                  <a:grpSpLocks/>
                </p:cNvGrpSpPr>
                <p:nvPr/>
              </p:nvGrpSpPr>
              <p:grpSpPr bwMode="auto">
                <a:xfrm>
                  <a:off x="900" y="2006"/>
                  <a:ext cx="386" cy="114"/>
                  <a:chOff x="189" y="639"/>
                  <a:chExt cx="386" cy="114"/>
                </a:xfrm>
              </p:grpSpPr>
              <p:sp>
                <p:nvSpPr>
                  <p:cNvPr id="153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4" name="Oval 2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5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98" name="Group 209"/>
              <p:cNvGrpSpPr>
                <a:grpSpLocks/>
              </p:cNvGrpSpPr>
              <p:nvPr/>
            </p:nvGrpSpPr>
            <p:grpSpPr bwMode="auto">
              <a:xfrm>
                <a:off x="61" y="3723"/>
                <a:ext cx="1370" cy="499"/>
                <a:chOff x="61" y="3723"/>
                <a:chExt cx="1370" cy="499"/>
              </a:xfrm>
            </p:grpSpPr>
            <p:sp>
              <p:nvSpPr>
                <p:cNvPr id="108" name="Line 210"/>
                <p:cNvSpPr>
                  <a:spLocks noChangeShapeType="1"/>
                </p:cNvSpPr>
                <p:nvPr/>
              </p:nvSpPr>
              <p:spPr bwMode="auto">
                <a:xfrm rot="5400000">
                  <a:off x="603" y="3933"/>
                  <a:ext cx="17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09" name="Group 211"/>
                <p:cNvGrpSpPr>
                  <a:grpSpLocks/>
                </p:cNvGrpSpPr>
                <p:nvPr/>
              </p:nvGrpSpPr>
              <p:grpSpPr bwMode="auto">
                <a:xfrm>
                  <a:off x="332" y="4018"/>
                  <a:ext cx="675" cy="204"/>
                  <a:chOff x="332" y="4021"/>
                  <a:chExt cx="675" cy="204"/>
                </a:xfrm>
              </p:grpSpPr>
              <p:grpSp>
                <p:nvGrpSpPr>
                  <p:cNvPr id="139" name="Group 212"/>
                  <p:cNvGrpSpPr>
                    <a:grpSpLocks/>
                  </p:cNvGrpSpPr>
                  <p:nvPr/>
                </p:nvGrpSpPr>
                <p:grpSpPr bwMode="auto">
                  <a:xfrm>
                    <a:off x="332" y="4021"/>
                    <a:ext cx="113" cy="167"/>
                    <a:chOff x="602" y="2601"/>
                    <a:chExt cx="113" cy="167"/>
                  </a:xfrm>
                </p:grpSpPr>
                <p:sp>
                  <p:nvSpPr>
                    <p:cNvPr id="149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8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" name="Rectangle 2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2" y="2655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40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381" y="4024"/>
                    <a:ext cx="58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41" name="Group 216"/>
                  <p:cNvGrpSpPr>
                    <a:grpSpLocks/>
                  </p:cNvGrpSpPr>
                  <p:nvPr/>
                </p:nvGrpSpPr>
                <p:grpSpPr bwMode="auto">
                  <a:xfrm>
                    <a:off x="630" y="4021"/>
                    <a:ext cx="113" cy="204"/>
                    <a:chOff x="869" y="4021"/>
                    <a:chExt cx="113" cy="204"/>
                  </a:xfrm>
                </p:grpSpPr>
                <p:sp>
                  <p:nvSpPr>
                    <p:cNvPr id="145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8" y="402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46" name="Group 21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69" y="4044"/>
                      <a:ext cx="113" cy="181"/>
                      <a:chOff x="2334" y="1804"/>
                      <a:chExt cx="227" cy="363"/>
                    </a:xfrm>
                  </p:grpSpPr>
                  <p:sp>
                    <p:nvSpPr>
                      <p:cNvPr id="147" name="Oval 2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334" y="1872"/>
                        <a:ext cx="227" cy="22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48" name="Line 2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2266" y="1986"/>
                        <a:ext cx="363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142" name="Group 221"/>
                  <p:cNvGrpSpPr>
                    <a:grpSpLocks/>
                  </p:cNvGrpSpPr>
                  <p:nvPr/>
                </p:nvGrpSpPr>
                <p:grpSpPr bwMode="auto">
                  <a:xfrm>
                    <a:off x="928" y="4021"/>
                    <a:ext cx="79" cy="149"/>
                    <a:chOff x="1111" y="4021"/>
                    <a:chExt cx="79" cy="149"/>
                  </a:xfrm>
                </p:grpSpPr>
                <p:sp>
                  <p:nvSpPr>
                    <p:cNvPr id="143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0" y="402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4" name="Rectangle 22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700000">
                      <a:off x="1112" y="4091"/>
                      <a:ext cx="78" cy="79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tx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10" name="Group 224"/>
                <p:cNvGrpSpPr>
                  <a:grpSpLocks/>
                </p:cNvGrpSpPr>
                <p:nvPr/>
              </p:nvGrpSpPr>
              <p:grpSpPr bwMode="auto">
                <a:xfrm>
                  <a:off x="61" y="3723"/>
                  <a:ext cx="1370" cy="218"/>
                  <a:chOff x="61" y="3723"/>
                  <a:chExt cx="1370" cy="218"/>
                </a:xfrm>
              </p:grpSpPr>
              <p:sp>
                <p:nvSpPr>
                  <p:cNvPr id="111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113" y="3723"/>
                    <a:ext cx="40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2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118" y="3723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3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517" y="3723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14" name="Group 228"/>
                  <p:cNvGrpSpPr>
                    <a:grpSpLocks/>
                  </p:cNvGrpSpPr>
                  <p:nvPr/>
                </p:nvGrpSpPr>
                <p:grpSpPr bwMode="auto">
                  <a:xfrm>
                    <a:off x="461" y="3783"/>
                    <a:ext cx="454" cy="113"/>
                    <a:chOff x="497" y="2363"/>
                    <a:chExt cx="454" cy="113"/>
                  </a:xfrm>
                </p:grpSpPr>
                <p:sp>
                  <p:nvSpPr>
                    <p:cNvPr id="134" name="Rectangle 229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838" y="2363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5" name="Oval 23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497" y="2363"/>
                      <a:ext cx="113" cy="1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36" name="Group 231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611" y="2409"/>
                      <a:ext cx="224" cy="24"/>
                      <a:chOff x="770" y="1820"/>
                      <a:chExt cx="292" cy="24"/>
                    </a:xfrm>
                  </p:grpSpPr>
                  <p:sp>
                    <p:nvSpPr>
                      <p:cNvPr id="137" name="Line 2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70" y="1820"/>
                        <a:ext cx="29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38" name="Line 2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70" y="1844"/>
                        <a:ext cx="29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115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857" y="3728"/>
                    <a:ext cx="52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6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860" y="3725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7" name="Oval 2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" y="3781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8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317" y="3723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19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977" y="3725"/>
                    <a:ext cx="113" cy="170"/>
                    <a:chOff x="977" y="3725"/>
                    <a:chExt cx="113" cy="170"/>
                  </a:xfrm>
                </p:grpSpPr>
                <p:sp>
                  <p:nvSpPr>
                    <p:cNvPr id="132" name="Oval 2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77" y="3782"/>
                      <a:ext cx="113" cy="1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3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39" y="3725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20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256" y="3781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lang="de-DE" sz="800">
                        <a:cs typeface="ＭＳ Ｐゴシック" charset="0"/>
                      </a:rPr>
                      <a:t>2</a:t>
                    </a:r>
                  </a:p>
                </p:txBody>
              </p:sp>
              <p:grpSp>
                <p:nvGrpSpPr>
                  <p:cNvPr id="121" name="Group 242"/>
                  <p:cNvGrpSpPr>
                    <a:grpSpLocks/>
                  </p:cNvGrpSpPr>
                  <p:nvPr/>
                </p:nvGrpSpPr>
                <p:grpSpPr bwMode="auto">
                  <a:xfrm>
                    <a:off x="1318" y="3725"/>
                    <a:ext cx="113" cy="204"/>
                    <a:chOff x="1318" y="3725"/>
                    <a:chExt cx="113" cy="204"/>
                  </a:xfrm>
                </p:grpSpPr>
                <p:grpSp>
                  <p:nvGrpSpPr>
                    <p:cNvPr id="127" name="Group 24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18" y="3748"/>
                      <a:ext cx="113" cy="181"/>
                      <a:chOff x="1970" y="1800"/>
                      <a:chExt cx="227" cy="363"/>
                    </a:xfrm>
                  </p:grpSpPr>
                  <p:sp>
                    <p:nvSpPr>
                      <p:cNvPr id="130" name="Oval 2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70" y="1868"/>
                        <a:ext cx="227" cy="227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>
                          <a:cs typeface="ＭＳ Ｐゴシック" charset="0"/>
                        </a:endParaRPr>
                      </a:p>
                    </p:txBody>
                  </p:sp>
                  <p:sp>
                    <p:nvSpPr>
                      <p:cNvPr id="131" name="Line 2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1902" y="1982"/>
                        <a:ext cx="363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8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77" y="3725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9" name="Oval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3" y="3804"/>
                      <a:ext cx="68" cy="6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de-DE" sz="800">
                          <a:cs typeface="ＭＳ Ｐゴシック" charset="0"/>
                        </a:rPr>
                        <a:t>2</a:t>
                      </a:r>
                    </a:p>
                  </p:txBody>
                </p:sp>
              </p:grpSp>
              <p:grpSp>
                <p:nvGrpSpPr>
                  <p:cNvPr id="122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1142" y="3725"/>
                    <a:ext cx="113" cy="216"/>
                    <a:chOff x="1142" y="3725"/>
                    <a:chExt cx="113" cy="216"/>
                  </a:xfrm>
                </p:grpSpPr>
                <p:sp>
                  <p:nvSpPr>
                    <p:cNvPr id="123" name="Line 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02" y="3725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24" name="Group 25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142" y="3739"/>
                      <a:ext cx="113" cy="202"/>
                      <a:chOff x="2010" y="1198"/>
                      <a:chExt cx="227" cy="408"/>
                    </a:xfrm>
                  </p:grpSpPr>
                  <p:sp>
                    <p:nvSpPr>
                      <p:cNvPr id="125" name="Rectangle 2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010" y="1288"/>
                        <a:ext cx="227" cy="2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6" name="Line 2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1920" y="1402"/>
                        <a:ext cx="40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</p:grpSp>
          <p:grpSp>
            <p:nvGrpSpPr>
              <p:cNvPr id="99" name="Group 253"/>
              <p:cNvGrpSpPr>
                <a:grpSpLocks/>
              </p:cNvGrpSpPr>
              <p:nvPr/>
            </p:nvGrpSpPr>
            <p:grpSpPr bwMode="auto">
              <a:xfrm>
                <a:off x="459" y="2968"/>
                <a:ext cx="521" cy="467"/>
                <a:chOff x="459" y="2968"/>
                <a:chExt cx="521" cy="467"/>
              </a:xfrm>
            </p:grpSpPr>
            <p:sp>
              <p:nvSpPr>
                <p:cNvPr id="100" name="Line 254"/>
                <p:cNvSpPr>
                  <a:spLocks noChangeShapeType="1"/>
                </p:cNvSpPr>
                <p:nvPr/>
              </p:nvSpPr>
              <p:spPr bwMode="auto">
                <a:xfrm rot="5400000">
                  <a:off x="606" y="3137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1" name="Line 255"/>
                <p:cNvSpPr>
                  <a:spLocks noChangeShapeType="1"/>
                </p:cNvSpPr>
                <p:nvPr/>
              </p:nvSpPr>
              <p:spPr bwMode="auto">
                <a:xfrm>
                  <a:off x="459" y="3254"/>
                  <a:ext cx="52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2" name="Line 256"/>
                <p:cNvSpPr>
                  <a:spLocks noChangeShapeType="1"/>
                </p:cNvSpPr>
                <p:nvPr/>
              </p:nvSpPr>
              <p:spPr bwMode="auto">
                <a:xfrm>
                  <a:off x="459" y="3252"/>
                  <a:ext cx="0" cy="1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3" name="Line 257"/>
                <p:cNvSpPr>
                  <a:spLocks noChangeShapeType="1"/>
                </p:cNvSpPr>
                <p:nvPr/>
              </p:nvSpPr>
              <p:spPr bwMode="auto">
                <a:xfrm>
                  <a:off x="978" y="3254"/>
                  <a:ext cx="0" cy="1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04" name="Group 258"/>
                <p:cNvGrpSpPr>
                  <a:grpSpLocks/>
                </p:cNvGrpSpPr>
                <p:nvPr/>
              </p:nvGrpSpPr>
              <p:grpSpPr bwMode="auto">
                <a:xfrm>
                  <a:off x="528" y="2968"/>
                  <a:ext cx="386" cy="114"/>
                  <a:chOff x="189" y="639"/>
                  <a:chExt cx="386" cy="114"/>
                </a:xfrm>
              </p:grpSpPr>
              <p:sp>
                <p:nvSpPr>
                  <p:cNvPr id="105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6" name="Oval 2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7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161" name="Group 269"/>
          <p:cNvGrpSpPr>
            <a:grpSpLocks/>
          </p:cNvGrpSpPr>
          <p:nvPr/>
        </p:nvGrpSpPr>
        <p:grpSpPr bwMode="auto">
          <a:xfrm>
            <a:off x="48001" y="839500"/>
            <a:ext cx="2028825" cy="2241550"/>
            <a:chOff x="128" y="0"/>
            <a:chExt cx="1278" cy="1412"/>
          </a:xfrm>
        </p:grpSpPr>
        <p:sp>
          <p:nvSpPr>
            <p:cNvPr id="162" name="Text Box 270"/>
            <p:cNvSpPr txBox="1">
              <a:spLocks noChangeArrowheads="1"/>
            </p:cNvSpPr>
            <p:nvPr/>
          </p:nvSpPr>
          <p:spPr bwMode="auto">
            <a:xfrm>
              <a:off x="821" y="1277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grpSp>
          <p:nvGrpSpPr>
            <p:cNvPr id="163" name="Group 271"/>
            <p:cNvGrpSpPr>
              <a:grpSpLocks/>
            </p:cNvGrpSpPr>
            <p:nvPr/>
          </p:nvGrpSpPr>
          <p:grpSpPr bwMode="auto">
            <a:xfrm>
              <a:off x="128" y="0"/>
              <a:ext cx="1278" cy="1336"/>
              <a:chOff x="104" y="35"/>
              <a:chExt cx="1278" cy="1336"/>
            </a:xfrm>
          </p:grpSpPr>
          <p:grpSp>
            <p:nvGrpSpPr>
              <p:cNvPr id="167" name="Group 272"/>
              <p:cNvGrpSpPr>
                <a:grpSpLocks/>
              </p:cNvGrpSpPr>
              <p:nvPr/>
            </p:nvGrpSpPr>
            <p:grpSpPr bwMode="auto">
              <a:xfrm rot="10800000">
                <a:off x="104" y="629"/>
                <a:ext cx="386" cy="114"/>
                <a:chOff x="189" y="639"/>
                <a:chExt cx="386" cy="114"/>
              </a:xfrm>
            </p:grpSpPr>
            <p:sp>
              <p:nvSpPr>
                <p:cNvPr id="228" name="Rectangle 273"/>
                <p:cNvSpPr>
                  <a:spLocks noChangeArrowheads="1"/>
                </p:cNvSpPr>
                <p:nvPr/>
              </p:nvSpPr>
              <p:spPr bwMode="auto">
                <a:xfrm>
                  <a:off x="189" y="640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9" name="Oval 274"/>
                <p:cNvSpPr>
                  <a:spLocks noChangeAspect="1" noChangeArrowheads="1"/>
                </p:cNvSpPr>
                <p:nvPr/>
              </p:nvSpPr>
              <p:spPr bwMode="auto">
                <a:xfrm>
                  <a:off x="462" y="63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30" name="Line 275"/>
                <p:cNvSpPr>
                  <a:spLocks noChangeShapeType="1"/>
                </p:cNvSpPr>
                <p:nvPr/>
              </p:nvSpPr>
              <p:spPr bwMode="auto">
                <a:xfrm>
                  <a:off x="303" y="697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68" name="Line 276"/>
              <p:cNvSpPr>
                <a:spLocks noChangeShapeType="1"/>
              </p:cNvSpPr>
              <p:nvPr/>
            </p:nvSpPr>
            <p:spPr bwMode="auto">
              <a:xfrm rot="5400000">
                <a:off x="643" y="1071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69" name="Group 277"/>
              <p:cNvGrpSpPr>
                <a:grpSpLocks/>
              </p:cNvGrpSpPr>
              <p:nvPr/>
            </p:nvGrpSpPr>
            <p:grpSpPr bwMode="auto">
              <a:xfrm>
                <a:off x="224" y="912"/>
                <a:ext cx="1020" cy="113"/>
                <a:chOff x="224" y="912"/>
                <a:chExt cx="1020" cy="113"/>
              </a:xfrm>
            </p:grpSpPr>
            <p:sp>
              <p:nvSpPr>
                <p:cNvPr id="223" name="Rectangle 278"/>
                <p:cNvSpPr>
                  <a:spLocks noChangeArrowheads="1"/>
                </p:cNvSpPr>
                <p:nvPr/>
              </p:nvSpPr>
              <p:spPr bwMode="auto">
                <a:xfrm>
                  <a:off x="1131" y="912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4" name="Oval 27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" y="912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225" name="Group 280"/>
                <p:cNvGrpSpPr>
                  <a:grpSpLocks/>
                </p:cNvGrpSpPr>
                <p:nvPr/>
              </p:nvGrpSpPr>
              <p:grpSpPr bwMode="auto">
                <a:xfrm>
                  <a:off x="334" y="957"/>
                  <a:ext cx="793" cy="24"/>
                  <a:chOff x="770" y="1820"/>
                  <a:chExt cx="292" cy="24"/>
                </a:xfrm>
              </p:grpSpPr>
              <p:sp>
                <p:nvSpPr>
                  <p:cNvPr id="226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7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170" name="Line 283"/>
              <p:cNvSpPr>
                <a:spLocks noChangeShapeType="1"/>
              </p:cNvSpPr>
              <p:nvPr/>
            </p:nvSpPr>
            <p:spPr bwMode="auto">
              <a:xfrm rot="5400000">
                <a:off x="168" y="80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1" name="Line 284"/>
              <p:cNvSpPr>
                <a:spLocks noChangeShapeType="1"/>
              </p:cNvSpPr>
              <p:nvPr/>
            </p:nvSpPr>
            <p:spPr bwMode="auto">
              <a:xfrm rot="5400000">
                <a:off x="1075" y="80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72" name="Group 285"/>
              <p:cNvGrpSpPr>
                <a:grpSpLocks/>
              </p:cNvGrpSpPr>
              <p:nvPr/>
            </p:nvGrpSpPr>
            <p:grpSpPr bwMode="auto">
              <a:xfrm>
                <a:off x="996" y="629"/>
                <a:ext cx="386" cy="114"/>
                <a:chOff x="189" y="639"/>
                <a:chExt cx="386" cy="114"/>
              </a:xfrm>
            </p:grpSpPr>
            <p:sp>
              <p:nvSpPr>
                <p:cNvPr id="220" name="Rectangle 286"/>
                <p:cNvSpPr>
                  <a:spLocks noChangeArrowheads="1"/>
                </p:cNvSpPr>
                <p:nvPr/>
              </p:nvSpPr>
              <p:spPr bwMode="auto">
                <a:xfrm>
                  <a:off x="189" y="640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1" name="Oval 287"/>
                <p:cNvSpPr>
                  <a:spLocks noChangeAspect="1" noChangeArrowheads="1"/>
                </p:cNvSpPr>
                <p:nvPr/>
              </p:nvSpPr>
              <p:spPr bwMode="auto">
                <a:xfrm>
                  <a:off x="462" y="63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2" name="Line 288"/>
                <p:cNvSpPr>
                  <a:spLocks noChangeShapeType="1"/>
                </p:cNvSpPr>
                <p:nvPr/>
              </p:nvSpPr>
              <p:spPr bwMode="auto">
                <a:xfrm>
                  <a:off x="303" y="697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3" name="Group 289"/>
              <p:cNvGrpSpPr>
                <a:grpSpLocks/>
              </p:cNvGrpSpPr>
              <p:nvPr/>
            </p:nvGrpSpPr>
            <p:grpSpPr bwMode="auto">
              <a:xfrm>
                <a:off x="241" y="300"/>
                <a:ext cx="384" cy="202"/>
                <a:chOff x="256" y="301"/>
                <a:chExt cx="384" cy="202"/>
              </a:xfrm>
            </p:grpSpPr>
            <p:sp>
              <p:nvSpPr>
                <p:cNvPr id="213" name="Line 290"/>
                <p:cNvSpPr>
                  <a:spLocks noChangeShapeType="1"/>
                </p:cNvSpPr>
                <p:nvPr/>
              </p:nvSpPr>
              <p:spPr bwMode="auto">
                <a:xfrm rot="10800000">
                  <a:off x="366" y="402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14" name="Group 291"/>
                <p:cNvGrpSpPr>
                  <a:grpSpLocks noChangeAspect="1"/>
                </p:cNvGrpSpPr>
                <p:nvPr/>
              </p:nvGrpSpPr>
              <p:grpSpPr bwMode="auto">
                <a:xfrm>
                  <a:off x="527" y="301"/>
                  <a:ext cx="113" cy="202"/>
                  <a:chOff x="2010" y="1198"/>
                  <a:chExt cx="227" cy="408"/>
                </a:xfrm>
              </p:grpSpPr>
              <p:sp>
                <p:nvSpPr>
                  <p:cNvPr id="218" name="Rectangle 2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10" y="1288"/>
                    <a:ext cx="227" cy="22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9" name="Line 293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1920" y="1402"/>
                    <a:ext cx="40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15" name="Group 294"/>
                <p:cNvGrpSpPr>
                  <a:grpSpLocks noChangeAspect="1"/>
                </p:cNvGrpSpPr>
                <p:nvPr/>
              </p:nvGrpSpPr>
              <p:grpSpPr bwMode="auto">
                <a:xfrm>
                  <a:off x="256" y="312"/>
                  <a:ext cx="113" cy="181"/>
                  <a:chOff x="1970" y="1800"/>
                  <a:chExt cx="227" cy="363"/>
                </a:xfrm>
              </p:grpSpPr>
              <p:sp>
                <p:nvSpPr>
                  <p:cNvPr id="216" name="Oval 2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70" y="1868"/>
                    <a:ext cx="227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7" name="Line 296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1902" y="1982"/>
                    <a:ext cx="36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74" name="Group 297"/>
              <p:cNvGrpSpPr>
                <a:grpSpLocks/>
              </p:cNvGrpSpPr>
              <p:nvPr/>
            </p:nvGrpSpPr>
            <p:grpSpPr bwMode="auto">
              <a:xfrm rot="10800000">
                <a:off x="860" y="300"/>
                <a:ext cx="384" cy="202"/>
                <a:chOff x="256" y="301"/>
                <a:chExt cx="384" cy="202"/>
              </a:xfrm>
            </p:grpSpPr>
            <p:sp>
              <p:nvSpPr>
                <p:cNvPr id="206" name="Line 298"/>
                <p:cNvSpPr>
                  <a:spLocks noChangeShapeType="1"/>
                </p:cNvSpPr>
                <p:nvPr/>
              </p:nvSpPr>
              <p:spPr bwMode="auto">
                <a:xfrm rot="10800000">
                  <a:off x="366" y="402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07" name="Group 299"/>
                <p:cNvGrpSpPr>
                  <a:grpSpLocks noChangeAspect="1"/>
                </p:cNvGrpSpPr>
                <p:nvPr/>
              </p:nvGrpSpPr>
              <p:grpSpPr bwMode="auto">
                <a:xfrm>
                  <a:off x="527" y="301"/>
                  <a:ext cx="113" cy="202"/>
                  <a:chOff x="2010" y="1198"/>
                  <a:chExt cx="227" cy="408"/>
                </a:xfrm>
              </p:grpSpPr>
              <p:sp>
                <p:nvSpPr>
                  <p:cNvPr id="211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10" y="1288"/>
                    <a:ext cx="227" cy="22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2" name="Line 301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1920" y="1402"/>
                    <a:ext cx="40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08" name="Group 302"/>
                <p:cNvGrpSpPr>
                  <a:grpSpLocks noChangeAspect="1"/>
                </p:cNvGrpSpPr>
                <p:nvPr/>
              </p:nvGrpSpPr>
              <p:grpSpPr bwMode="auto">
                <a:xfrm>
                  <a:off x="256" y="312"/>
                  <a:ext cx="113" cy="181"/>
                  <a:chOff x="1970" y="1800"/>
                  <a:chExt cx="227" cy="363"/>
                </a:xfrm>
              </p:grpSpPr>
              <p:sp>
                <p:nvSpPr>
                  <p:cNvPr id="209" name="Oval 3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70" y="1868"/>
                    <a:ext cx="227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0" name="Line 304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1902" y="1982"/>
                    <a:ext cx="36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75" name="Group 305"/>
              <p:cNvGrpSpPr>
                <a:grpSpLocks/>
              </p:cNvGrpSpPr>
              <p:nvPr/>
            </p:nvGrpSpPr>
            <p:grpSpPr bwMode="auto">
              <a:xfrm>
                <a:off x="553" y="35"/>
                <a:ext cx="384" cy="312"/>
                <a:chOff x="550" y="35"/>
                <a:chExt cx="384" cy="312"/>
              </a:xfrm>
            </p:grpSpPr>
            <p:grpSp>
              <p:nvGrpSpPr>
                <p:cNvPr id="192" name="Group 306"/>
                <p:cNvGrpSpPr>
                  <a:grpSpLocks/>
                </p:cNvGrpSpPr>
                <p:nvPr/>
              </p:nvGrpSpPr>
              <p:grpSpPr bwMode="auto">
                <a:xfrm>
                  <a:off x="567" y="136"/>
                  <a:ext cx="351" cy="211"/>
                  <a:chOff x="582" y="136"/>
                  <a:chExt cx="351" cy="211"/>
                </a:xfrm>
              </p:grpSpPr>
              <p:sp>
                <p:nvSpPr>
                  <p:cNvPr id="201" name="Line 307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677" y="216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02" name="Group 308"/>
                  <p:cNvGrpSpPr>
                    <a:grpSpLocks/>
                  </p:cNvGrpSpPr>
                  <p:nvPr/>
                </p:nvGrpSpPr>
                <p:grpSpPr bwMode="auto">
                  <a:xfrm>
                    <a:off x="582" y="292"/>
                    <a:ext cx="351" cy="55"/>
                    <a:chOff x="580" y="292"/>
                    <a:chExt cx="351" cy="55"/>
                  </a:xfrm>
                </p:grpSpPr>
                <p:sp>
                  <p:nvSpPr>
                    <p:cNvPr id="203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0" y="294"/>
                      <a:ext cx="351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4" name="Line 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3" y="292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5" name="Line 3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5" y="293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93" name="Group 312"/>
                <p:cNvGrpSpPr>
                  <a:grpSpLocks/>
                </p:cNvGrpSpPr>
                <p:nvPr/>
              </p:nvGrpSpPr>
              <p:grpSpPr bwMode="auto">
                <a:xfrm rot="10800000">
                  <a:off x="550" y="35"/>
                  <a:ext cx="384" cy="202"/>
                  <a:chOff x="256" y="301"/>
                  <a:chExt cx="384" cy="202"/>
                </a:xfrm>
              </p:grpSpPr>
              <p:sp>
                <p:nvSpPr>
                  <p:cNvPr id="194" name="Line 313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66" y="402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95" name="Group 31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27" y="301"/>
                    <a:ext cx="113" cy="202"/>
                    <a:chOff x="2010" y="1198"/>
                    <a:chExt cx="227" cy="408"/>
                  </a:xfrm>
                </p:grpSpPr>
                <p:sp>
                  <p:nvSpPr>
                    <p:cNvPr id="199" name="Rectangle 31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10" y="1288"/>
                      <a:ext cx="227" cy="2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0" name="Line 316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8900000" flipH="1">
                      <a:off x="1920" y="1402"/>
                      <a:ext cx="40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96" name="Group 3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6" y="312"/>
                    <a:ext cx="113" cy="181"/>
                    <a:chOff x="1970" y="1800"/>
                    <a:chExt cx="227" cy="363"/>
                  </a:xfrm>
                </p:grpSpPr>
                <p:sp>
                  <p:nvSpPr>
                    <p:cNvPr id="197" name="Oval 3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70" y="1868"/>
                      <a:ext cx="227" cy="22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8" name="Line 31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8900000" flipH="1">
                      <a:off x="1902" y="1982"/>
                      <a:ext cx="363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sp>
            <p:nvSpPr>
              <p:cNvPr id="176" name="Line 320"/>
              <p:cNvSpPr>
                <a:spLocks noChangeShapeType="1"/>
              </p:cNvSpPr>
              <p:nvPr/>
            </p:nvSpPr>
            <p:spPr bwMode="auto">
              <a:xfrm rot="5400000">
                <a:off x="321" y="51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7" name="Line 321"/>
              <p:cNvSpPr>
                <a:spLocks noChangeShapeType="1"/>
              </p:cNvSpPr>
              <p:nvPr/>
            </p:nvSpPr>
            <p:spPr bwMode="auto">
              <a:xfrm rot="5400000">
                <a:off x="941" y="51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78" name="Group 322"/>
              <p:cNvGrpSpPr>
                <a:grpSpLocks/>
              </p:cNvGrpSpPr>
              <p:nvPr/>
            </p:nvGrpSpPr>
            <p:grpSpPr bwMode="auto">
              <a:xfrm>
                <a:off x="237" y="1159"/>
                <a:ext cx="991" cy="212"/>
                <a:chOff x="255" y="1165"/>
                <a:chExt cx="991" cy="212"/>
              </a:xfrm>
            </p:grpSpPr>
            <p:sp>
              <p:nvSpPr>
                <p:cNvPr id="179" name="Rectangle 323"/>
                <p:cNvSpPr>
                  <a:spLocks noChangeArrowheads="1"/>
                </p:cNvSpPr>
                <p:nvPr/>
              </p:nvSpPr>
              <p:spPr bwMode="auto">
                <a:xfrm>
                  <a:off x="255" y="121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de-DE" sz="800">
                      <a:cs typeface="ＭＳ Ｐゴシック" charset="0"/>
                    </a:rPr>
                    <a:t>3</a:t>
                  </a:r>
                </a:p>
              </p:txBody>
            </p:sp>
            <p:sp>
              <p:nvSpPr>
                <p:cNvPr id="180" name="Oval 324"/>
                <p:cNvSpPr>
                  <a:spLocks noChangeAspect="1" noChangeArrowheads="1"/>
                </p:cNvSpPr>
                <p:nvPr/>
              </p:nvSpPr>
              <p:spPr bwMode="auto">
                <a:xfrm>
                  <a:off x="547" y="121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de-DE" sz="800">
                      <a:cs typeface="ＭＳ Ｐゴシック" charset="0"/>
                    </a:rPr>
                    <a:t>6</a:t>
                  </a:r>
                </a:p>
              </p:txBody>
            </p:sp>
            <p:grpSp>
              <p:nvGrpSpPr>
                <p:cNvPr id="181" name="Group 325"/>
                <p:cNvGrpSpPr>
                  <a:grpSpLocks noChangeAspect="1"/>
                </p:cNvGrpSpPr>
                <p:nvPr/>
              </p:nvGrpSpPr>
              <p:grpSpPr bwMode="auto">
                <a:xfrm>
                  <a:off x="840" y="1174"/>
                  <a:ext cx="113" cy="202"/>
                  <a:chOff x="2398" y="1178"/>
                  <a:chExt cx="227" cy="408"/>
                </a:xfrm>
              </p:grpSpPr>
              <p:sp>
                <p:nvSpPr>
                  <p:cNvPr id="190" name="Rectangle 3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98" y="1268"/>
                    <a:ext cx="227" cy="227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91" name="Line 327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2308" y="1382"/>
                    <a:ext cx="40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82" name="Group 328"/>
                <p:cNvGrpSpPr>
                  <a:grpSpLocks noChangeAspect="1"/>
                </p:cNvGrpSpPr>
                <p:nvPr/>
              </p:nvGrpSpPr>
              <p:grpSpPr bwMode="auto">
                <a:xfrm>
                  <a:off x="1133" y="1175"/>
                  <a:ext cx="113" cy="202"/>
                  <a:chOff x="2398" y="1178"/>
                  <a:chExt cx="227" cy="408"/>
                </a:xfrm>
              </p:grpSpPr>
              <p:sp>
                <p:nvSpPr>
                  <p:cNvPr id="188" name="Rectangle 3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98" y="1268"/>
                    <a:ext cx="227" cy="227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89" name="Line 330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2308" y="1382"/>
                    <a:ext cx="40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83" name="Line 331"/>
                <p:cNvSpPr>
                  <a:spLocks noChangeShapeType="1"/>
                </p:cNvSpPr>
                <p:nvPr/>
              </p:nvSpPr>
              <p:spPr bwMode="auto">
                <a:xfrm>
                  <a:off x="309" y="1168"/>
                  <a:ext cx="8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84" name="Line 332"/>
                <p:cNvSpPr>
                  <a:spLocks noChangeShapeType="1"/>
                </p:cNvSpPr>
                <p:nvPr/>
              </p:nvSpPr>
              <p:spPr bwMode="auto">
                <a:xfrm>
                  <a:off x="312" y="1165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85" name="Line 333"/>
                <p:cNvSpPr>
                  <a:spLocks noChangeShapeType="1"/>
                </p:cNvSpPr>
                <p:nvPr/>
              </p:nvSpPr>
              <p:spPr bwMode="auto">
                <a:xfrm>
                  <a:off x="603" y="1165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86" name="Line 334"/>
                <p:cNvSpPr>
                  <a:spLocks noChangeShapeType="1"/>
                </p:cNvSpPr>
                <p:nvPr/>
              </p:nvSpPr>
              <p:spPr bwMode="auto">
                <a:xfrm>
                  <a:off x="897" y="1165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87" name="Line 335"/>
                <p:cNvSpPr>
                  <a:spLocks noChangeShapeType="1"/>
                </p:cNvSpPr>
                <p:nvPr/>
              </p:nvSpPr>
              <p:spPr bwMode="auto">
                <a:xfrm>
                  <a:off x="1189" y="1165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164" name="Text Box 336"/>
            <p:cNvSpPr txBox="1">
              <a:spLocks noChangeArrowheads="1"/>
            </p:cNvSpPr>
            <p:nvPr/>
          </p:nvSpPr>
          <p:spPr bwMode="auto">
            <a:xfrm>
              <a:off x="1112" y="1277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165" name="Text Box 337"/>
            <p:cNvSpPr txBox="1">
              <a:spLocks noChangeArrowheads="1"/>
            </p:cNvSpPr>
            <p:nvPr/>
          </p:nvSpPr>
          <p:spPr bwMode="auto">
            <a:xfrm>
              <a:off x="222" y="96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166" name="Text Box 338"/>
            <p:cNvSpPr txBox="1">
              <a:spLocks noChangeArrowheads="1"/>
            </p:cNvSpPr>
            <p:nvPr/>
          </p:nvSpPr>
          <p:spPr bwMode="auto">
            <a:xfrm>
              <a:off x="1131" y="96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231" name="Group 339"/>
          <p:cNvGrpSpPr>
            <a:grpSpLocks/>
          </p:cNvGrpSpPr>
          <p:nvPr/>
        </p:nvGrpSpPr>
        <p:grpSpPr bwMode="auto">
          <a:xfrm>
            <a:off x="2298471" y="821672"/>
            <a:ext cx="2174875" cy="2265362"/>
            <a:chOff x="61" y="1465"/>
            <a:chExt cx="1370" cy="1427"/>
          </a:xfrm>
        </p:grpSpPr>
        <p:grpSp>
          <p:nvGrpSpPr>
            <p:cNvPr id="232" name="Group 340"/>
            <p:cNvGrpSpPr>
              <a:grpSpLocks/>
            </p:cNvGrpSpPr>
            <p:nvPr/>
          </p:nvGrpSpPr>
          <p:grpSpPr bwMode="auto">
            <a:xfrm rot="10800000">
              <a:off x="528" y="1465"/>
              <a:ext cx="384" cy="202"/>
              <a:chOff x="256" y="301"/>
              <a:chExt cx="384" cy="202"/>
            </a:xfrm>
          </p:grpSpPr>
          <p:sp>
            <p:nvSpPr>
              <p:cNvPr id="303" name="Line 341"/>
              <p:cNvSpPr>
                <a:spLocks noChangeShapeType="1"/>
              </p:cNvSpPr>
              <p:nvPr/>
            </p:nvSpPr>
            <p:spPr bwMode="auto">
              <a:xfrm rot="10800000">
                <a:off x="366" y="402"/>
                <a:ext cx="15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04" name="Group 342"/>
              <p:cNvGrpSpPr>
                <a:grpSpLocks noChangeAspect="1"/>
              </p:cNvGrpSpPr>
              <p:nvPr/>
            </p:nvGrpSpPr>
            <p:grpSpPr bwMode="auto">
              <a:xfrm>
                <a:off x="527" y="301"/>
                <a:ext cx="113" cy="202"/>
                <a:chOff x="2010" y="1198"/>
                <a:chExt cx="227" cy="408"/>
              </a:xfrm>
            </p:grpSpPr>
            <p:sp>
              <p:nvSpPr>
                <p:cNvPr id="308" name="Rectangle 343"/>
                <p:cNvSpPr>
                  <a:spLocks noChangeAspect="1" noChangeArrowheads="1"/>
                </p:cNvSpPr>
                <p:nvPr/>
              </p:nvSpPr>
              <p:spPr bwMode="auto">
                <a:xfrm>
                  <a:off x="2010" y="1288"/>
                  <a:ext cx="227" cy="22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09" name="Line 344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1920" y="140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5" name="Group 345"/>
              <p:cNvGrpSpPr>
                <a:grpSpLocks noChangeAspect="1"/>
              </p:cNvGrpSpPr>
              <p:nvPr/>
            </p:nvGrpSpPr>
            <p:grpSpPr bwMode="auto">
              <a:xfrm>
                <a:off x="256" y="312"/>
                <a:ext cx="113" cy="181"/>
                <a:chOff x="1970" y="1800"/>
                <a:chExt cx="227" cy="363"/>
              </a:xfrm>
            </p:grpSpPr>
            <p:sp>
              <p:nvSpPr>
                <p:cNvPr id="306" name="Oval 346"/>
                <p:cNvSpPr>
                  <a:spLocks noChangeAspect="1" noChangeArrowheads="1"/>
                </p:cNvSpPr>
                <p:nvPr/>
              </p:nvSpPr>
              <p:spPr bwMode="auto">
                <a:xfrm>
                  <a:off x="1970" y="1868"/>
                  <a:ext cx="227" cy="22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07" name="Line 347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1902" y="1982"/>
                  <a:ext cx="3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233" name="Line 348"/>
            <p:cNvSpPr>
              <a:spLocks noChangeShapeType="1"/>
            </p:cNvSpPr>
            <p:nvPr/>
          </p:nvSpPr>
          <p:spPr bwMode="auto">
            <a:xfrm rot="5400000">
              <a:off x="606" y="1678"/>
              <a:ext cx="2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4" name="Line 349"/>
            <p:cNvSpPr>
              <a:spLocks noChangeShapeType="1"/>
            </p:cNvSpPr>
            <p:nvPr/>
          </p:nvSpPr>
          <p:spPr bwMode="auto">
            <a:xfrm>
              <a:off x="459" y="1795"/>
              <a:ext cx="5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" name="Line 350"/>
            <p:cNvSpPr>
              <a:spLocks noChangeShapeType="1"/>
            </p:cNvSpPr>
            <p:nvPr/>
          </p:nvSpPr>
          <p:spPr bwMode="auto">
            <a:xfrm>
              <a:off x="458" y="1790"/>
              <a:ext cx="0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6" name="Line 351"/>
            <p:cNvSpPr>
              <a:spLocks noChangeShapeType="1"/>
            </p:cNvSpPr>
            <p:nvPr/>
          </p:nvSpPr>
          <p:spPr bwMode="auto">
            <a:xfrm>
              <a:off x="978" y="1789"/>
              <a:ext cx="0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7" name="Text Box 352"/>
            <p:cNvSpPr txBox="1">
              <a:spLocks noChangeArrowheads="1"/>
            </p:cNvSpPr>
            <p:nvPr/>
          </p:nvSpPr>
          <p:spPr bwMode="auto">
            <a:xfrm>
              <a:off x="436" y="245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238" name="Text Box 353"/>
            <p:cNvSpPr txBox="1">
              <a:spLocks noChangeArrowheads="1"/>
            </p:cNvSpPr>
            <p:nvPr/>
          </p:nvSpPr>
          <p:spPr bwMode="auto">
            <a:xfrm>
              <a:off x="777" y="245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grpSp>
          <p:nvGrpSpPr>
            <p:cNvPr id="239" name="Group 354"/>
            <p:cNvGrpSpPr>
              <a:grpSpLocks/>
            </p:cNvGrpSpPr>
            <p:nvPr/>
          </p:nvGrpSpPr>
          <p:grpSpPr bwMode="auto">
            <a:xfrm>
              <a:off x="61" y="2018"/>
              <a:ext cx="1370" cy="794"/>
              <a:chOff x="55" y="2018"/>
              <a:chExt cx="1370" cy="794"/>
            </a:xfrm>
          </p:grpSpPr>
          <p:grpSp>
            <p:nvGrpSpPr>
              <p:cNvPr id="245" name="Group 355"/>
              <p:cNvGrpSpPr>
                <a:grpSpLocks/>
              </p:cNvGrpSpPr>
              <p:nvPr/>
            </p:nvGrpSpPr>
            <p:grpSpPr bwMode="auto">
              <a:xfrm>
                <a:off x="119" y="2018"/>
                <a:ext cx="386" cy="287"/>
                <a:chOff x="242" y="2020"/>
                <a:chExt cx="386" cy="287"/>
              </a:xfrm>
            </p:grpSpPr>
            <p:sp>
              <p:nvSpPr>
                <p:cNvPr id="298" name="Line 356"/>
                <p:cNvSpPr>
                  <a:spLocks noChangeShapeType="1"/>
                </p:cNvSpPr>
                <p:nvPr/>
              </p:nvSpPr>
              <p:spPr bwMode="auto">
                <a:xfrm rot="5400000">
                  <a:off x="321" y="2194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99" name="Group 357"/>
                <p:cNvGrpSpPr>
                  <a:grpSpLocks/>
                </p:cNvGrpSpPr>
                <p:nvPr/>
              </p:nvGrpSpPr>
              <p:grpSpPr bwMode="auto">
                <a:xfrm>
                  <a:off x="242" y="2020"/>
                  <a:ext cx="386" cy="114"/>
                  <a:chOff x="189" y="639"/>
                  <a:chExt cx="386" cy="114"/>
                </a:xfrm>
              </p:grpSpPr>
              <p:sp>
                <p:nvSpPr>
                  <p:cNvPr id="300" name="Rectangle 358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01" name="Oval 3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02" name="Line 360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46" name="Line 361"/>
              <p:cNvSpPr>
                <a:spLocks noChangeShapeType="1"/>
              </p:cNvSpPr>
              <p:nvPr/>
            </p:nvSpPr>
            <p:spPr bwMode="auto">
              <a:xfrm>
                <a:off x="107" y="2303"/>
                <a:ext cx="40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7" name="Line 362"/>
              <p:cNvSpPr>
                <a:spLocks noChangeShapeType="1"/>
              </p:cNvSpPr>
              <p:nvPr/>
            </p:nvSpPr>
            <p:spPr bwMode="auto">
              <a:xfrm>
                <a:off x="112" y="2303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8" name="Line 363"/>
              <p:cNvSpPr>
                <a:spLocks noChangeShapeType="1"/>
              </p:cNvSpPr>
              <p:nvPr/>
            </p:nvSpPr>
            <p:spPr bwMode="auto">
              <a:xfrm>
                <a:off x="511" y="2303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49" name="Group 364"/>
              <p:cNvGrpSpPr>
                <a:grpSpLocks/>
              </p:cNvGrpSpPr>
              <p:nvPr/>
            </p:nvGrpSpPr>
            <p:grpSpPr bwMode="auto">
              <a:xfrm>
                <a:off x="189" y="2363"/>
                <a:ext cx="987" cy="449"/>
                <a:chOff x="268" y="2363"/>
                <a:chExt cx="987" cy="449"/>
              </a:xfrm>
            </p:grpSpPr>
            <p:grpSp>
              <p:nvGrpSpPr>
                <p:cNvPr id="269" name="Group 365"/>
                <p:cNvGrpSpPr>
                  <a:grpSpLocks/>
                </p:cNvGrpSpPr>
                <p:nvPr/>
              </p:nvGrpSpPr>
              <p:grpSpPr bwMode="auto">
                <a:xfrm>
                  <a:off x="268" y="2601"/>
                  <a:ext cx="987" cy="211"/>
                  <a:chOff x="265" y="2601"/>
                  <a:chExt cx="987" cy="211"/>
                </a:xfrm>
              </p:grpSpPr>
              <p:grpSp>
                <p:nvGrpSpPr>
                  <p:cNvPr id="277" name="Group 366"/>
                  <p:cNvGrpSpPr>
                    <a:grpSpLocks/>
                  </p:cNvGrpSpPr>
                  <p:nvPr/>
                </p:nvGrpSpPr>
                <p:grpSpPr bwMode="auto">
                  <a:xfrm>
                    <a:off x="941" y="2601"/>
                    <a:ext cx="113" cy="211"/>
                    <a:chOff x="943" y="2601"/>
                    <a:chExt cx="113" cy="211"/>
                  </a:xfrm>
                </p:grpSpPr>
                <p:grpSp>
                  <p:nvGrpSpPr>
                    <p:cNvPr id="294" name="Group 36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943" y="2610"/>
                      <a:ext cx="113" cy="202"/>
                      <a:chOff x="2398" y="1178"/>
                      <a:chExt cx="227" cy="408"/>
                    </a:xfrm>
                  </p:grpSpPr>
                  <p:sp>
                    <p:nvSpPr>
                      <p:cNvPr id="296" name="Rectangle 3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398" y="1268"/>
                        <a:ext cx="227" cy="22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97" name="Line 36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2308" y="1382"/>
                        <a:ext cx="40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95" name="Line 3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0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78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1139" y="2601"/>
                    <a:ext cx="113" cy="167"/>
                    <a:chOff x="1139" y="2601"/>
                    <a:chExt cx="113" cy="167"/>
                  </a:xfrm>
                </p:grpSpPr>
                <p:sp>
                  <p:nvSpPr>
                    <p:cNvPr id="292" name="Line 3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96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3" name="Rectangle 3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9" y="2655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79" name="Group 374"/>
                  <p:cNvGrpSpPr>
                    <a:grpSpLocks/>
                  </p:cNvGrpSpPr>
                  <p:nvPr/>
                </p:nvGrpSpPr>
                <p:grpSpPr bwMode="auto">
                  <a:xfrm>
                    <a:off x="603" y="2601"/>
                    <a:ext cx="113" cy="167"/>
                    <a:chOff x="602" y="2601"/>
                    <a:chExt cx="113" cy="167"/>
                  </a:xfrm>
                </p:grpSpPr>
                <p:sp>
                  <p:nvSpPr>
                    <p:cNvPr id="290" name="Line 3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8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1" name="Rectangle 3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2" y="2655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80" name="Group 377"/>
                  <p:cNvGrpSpPr>
                    <a:grpSpLocks/>
                  </p:cNvGrpSpPr>
                  <p:nvPr/>
                </p:nvGrpSpPr>
                <p:grpSpPr bwMode="auto">
                  <a:xfrm>
                    <a:off x="265" y="2601"/>
                    <a:ext cx="113" cy="167"/>
                    <a:chOff x="265" y="2601"/>
                    <a:chExt cx="113" cy="167"/>
                  </a:xfrm>
                </p:grpSpPr>
                <p:sp>
                  <p:nvSpPr>
                    <p:cNvPr id="288" name="Line 3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9" name="Oval 3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5" y="2655"/>
                      <a:ext cx="113" cy="1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81" name="Group 380"/>
                  <p:cNvGrpSpPr>
                    <a:grpSpLocks/>
                  </p:cNvGrpSpPr>
                  <p:nvPr/>
                </p:nvGrpSpPr>
                <p:grpSpPr bwMode="auto">
                  <a:xfrm>
                    <a:off x="800" y="2601"/>
                    <a:ext cx="56" cy="138"/>
                    <a:chOff x="801" y="2601"/>
                    <a:chExt cx="56" cy="138"/>
                  </a:xfrm>
                </p:grpSpPr>
                <p:sp>
                  <p:nvSpPr>
                    <p:cNvPr id="286" name="Oval 3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1" y="2683"/>
                      <a:ext cx="56" cy="5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7" name="Line 3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9" y="2601"/>
                      <a:ext cx="0" cy="9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82" name="Group 383"/>
                  <p:cNvGrpSpPr>
                    <a:grpSpLocks/>
                  </p:cNvGrpSpPr>
                  <p:nvPr/>
                </p:nvGrpSpPr>
                <p:grpSpPr bwMode="auto">
                  <a:xfrm>
                    <a:off x="462" y="2601"/>
                    <a:ext cx="56" cy="138"/>
                    <a:chOff x="460" y="2601"/>
                    <a:chExt cx="56" cy="138"/>
                  </a:xfrm>
                </p:grpSpPr>
                <p:sp>
                  <p:nvSpPr>
                    <p:cNvPr id="284" name="Oval 3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0" y="2683"/>
                      <a:ext cx="56" cy="5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5" name="Line 3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" y="2601"/>
                      <a:ext cx="0" cy="9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83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19" y="2604"/>
                    <a:ext cx="88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70" name="Line 387"/>
                <p:cNvSpPr>
                  <a:spLocks noChangeShapeType="1"/>
                </p:cNvSpPr>
                <p:nvPr/>
              </p:nvSpPr>
              <p:spPr bwMode="auto">
                <a:xfrm rot="5400000">
                  <a:off x="676" y="2513"/>
                  <a:ext cx="17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71" name="Group 388"/>
                <p:cNvGrpSpPr>
                  <a:grpSpLocks/>
                </p:cNvGrpSpPr>
                <p:nvPr/>
              </p:nvGrpSpPr>
              <p:grpSpPr bwMode="auto">
                <a:xfrm>
                  <a:off x="534" y="2363"/>
                  <a:ext cx="454" cy="113"/>
                  <a:chOff x="497" y="2363"/>
                  <a:chExt cx="454" cy="113"/>
                </a:xfrm>
              </p:grpSpPr>
              <p:sp>
                <p:nvSpPr>
                  <p:cNvPr id="272" name="Rectangle 389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838" y="2363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73" name="Oval 39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497" y="2363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274" name="Group 39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11" y="2409"/>
                    <a:ext cx="224" cy="24"/>
                    <a:chOff x="770" y="1820"/>
                    <a:chExt cx="292" cy="24"/>
                  </a:xfrm>
                </p:grpSpPr>
                <p:sp>
                  <p:nvSpPr>
                    <p:cNvPr id="275" name="Line 3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70" y="1820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6" name="Line 3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70" y="1844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grpSp>
            <p:nvGrpSpPr>
              <p:cNvPr id="250" name="Group 394"/>
              <p:cNvGrpSpPr>
                <a:grpSpLocks/>
              </p:cNvGrpSpPr>
              <p:nvPr/>
            </p:nvGrpSpPr>
            <p:grpSpPr bwMode="auto">
              <a:xfrm>
                <a:off x="918" y="2018"/>
                <a:ext cx="386" cy="287"/>
                <a:chOff x="900" y="2006"/>
                <a:chExt cx="386" cy="287"/>
              </a:xfrm>
            </p:grpSpPr>
            <p:sp>
              <p:nvSpPr>
                <p:cNvPr id="264" name="Line 395"/>
                <p:cNvSpPr>
                  <a:spLocks noChangeShapeType="1"/>
                </p:cNvSpPr>
                <p:nvPr/>
              </p:nvSpPr>
              <p:spPr bwMode="auto">
                <a:xfrm rot="5400000">
                  <a:off x="979" y="2180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65" name="Group 396"/>
                <p:cNvGrpSpPr>
                  <a:grpSpLocks/>
                </p:cNvGrpSpPr>
                <p:nvPr/>
              </p:nvGrpSpPr>
              <p:grpSpPr bwMode="auto">
                <a:xfrm>
                  <a:off x="900" y="2006"/>
                  <a:ext cx="386" cy="114"/>
                  <a:chOff x="189" y="639"/>
                  <a:chExt cx="386" cy="114"/>
                </a:xfrm>
              </p:grpSpPr>
              <p:sp>
                <p:nvSpPr>
                  <p:cNvPr id="266" name="Rectangle 397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67" name="Oval 3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68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51" name="Line 400"/>
              <p:cNvSpPr>
                <a:spLocks noChangeShapeType="1"/>
              </p:cNvSpPr>
              <p:nvPr/>
            </p:nvSpPr>
            <p:spPr bwMode="auto">
              <a:xfrm>
                <a:off x="851" y="2308"/>
                <a:ext cx="52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2" name="Line 401"/>
              <p:cNvSpPr>
                <a:spLocks noChangeShapeType="1"/>
              </p:cNvSpPr>
              <p:nvPr/>
            </p:nvSpPr>
            <p:spPr bwMode="auto">
              <a:xfrm>
                <a:off x="854" y="2305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3" name="Line 402"/>
              <p:cNvSpPr>
                <a:spLocks noChangeShapeType="1"/>
              </p:cNvSpPr>
              <p:nvPr/>
            </p:nvSpPr>
            <p:spPr bwMode="auto">
              <a:xfrm>
                <a:off x="1196" y="2305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4" name="Oval 403"/>
              <p:cNvSpPr>
                <a:spLocks noChangeAspect="1" noChangeArrowheads="1"/>
              </p:cNvSpPr>
              <p:nvPr/>
            </p:nvSpPr>
            <p:spPr bwMode="auto">
              <a:xfrm>
                <a:off x="250" y="2362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5" name="Oval 404"/>
              <p:cNvSpPr>
                <a:spLocks noChangeAspect="1" noChangeArrowheads="1"/>
              </p:cNvSpPr>
              <p:nvPr/>
            </p:nvSpPr>
            <p:spPr bwMode="auto">
              <a:xfrm>
                <a:off x="55" y="2361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6" name="Line 405"/>
              <p:cNvSpPr>
                <a:spLocks noChangeShapeType="1"/>
              </p:cNvSpPr>
              <p:nvPr/>
            </p:nvSpPr>
            <p:spPr bwMode="auto">
              <a:xfrm>
                <a:off x="311" y="2303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57" name="Group 406"/>
              <p:cNvGrpSpPr>
                <a:grpSpLocks noChangeAspect="1"/>
              </p:cNvGrpSpPr>
              <p:nvPr/>
            </p:nvGrpSpPr>
            <p:grpSpPr bwMode="auto">
              <a:xfrm>
                <a:off x="1312" y="2328"/>
                <a:ext cx="113" cy="181"/>
                <a:chOff x="1970" y="1800"/>
                <a:chExt cx="227" cy="363"/>
              </a:xfrm>
            </p:grpSpPr>
            <p:sp>
              <p:nvSpPr>
                <p:cNvPr id="262" name="Oval 407"/>
                <p:cNvSpPr>
                  <a:spLocks noChangeAspect="1" noChangeArrowheads="1"/>
                </p:cNvSpPr>
                <p:nvPr/>
              </p:nvSpPr>
              <p:spPr bwMode="auto">
                <a:xfrm>
                  <a:off x="1970" y="1868"/>
                  <a:ext cx="227" cy="22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63" name="Line 408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1902" y="1982"/>
                  <a:ext cx="3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58" name="Rectangle 409"/>
              <p:cNvSpPr>
                <a:spLocks noChangeArrowheads="1"/>
              </p:cNvSpPr>
              <p:nvPr/>
            </p:nvSpPr>
            <p:spPr bwMode="auto">
              <a:xfrm>
                <a:off x="1137" y="2362"/>
                <a:ext cx="113" cy="1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9" name="Oval 410"/>
              <p:cNvSpPr>
                <a:spLocks noChangeAspect="1" noChangeArrowheads="1"/>
              </p:cNvSpPr>
              <p:nvPr/>
            </p:nvSpPr>
            <p:spPr bwMode="auto">
              <a:xfrm>
                <a:off x="971" y="2362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0" name="Line 411"/>
              <p:cNvSpPr>
                <a:spLocks noChangeShapeType="1"/>
              </p:cNvSpPr>
              <p:nvPr/>
            </p:nvSpPr>
            <p:spPr bwMode="auto">
              <a:xfrm>
                <a:off x="1371" y="2305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1" name="Line 412"/>
              <p:cNvSpPr>
                <a:spLocks noChangeShapeType="1"/>
              </p:cNvSpPr>
              <p:nvPr/>
            </p:nvSpPr>
            <p:spPr bwMode="auto">
              <a:xfrm>
                <a:off x="1033" y="2305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40" name="Text Box 413"/>
            <p:cNvSpPr txBox="1">
              <a:spLocks noChangeArrowheads="1"/>
            </p:cNvSpPr>
            <p:nvPr/>
          </p:nvSpPr>
          <p:spPr bwMode="auto">
            <a:xfrm>
              <a:off x="506" y="2757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241" name="Text Box 414"/>
            <p:cNvSpPr txBox="1">
              <a:spLocks noChangeArrowheads="1"/>
            </p:cNvSpPr>
            <p:nvPr/>
          </p:nvSpPr>
          <p:spPr bwMode="auto">
            <a:xfrm>
              <a:off x="847" y="2757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242" name="Text Box 415"/>
            <p:cNvSpPr txBox="1">
              <a:spLocks noChangeArrowheads="1"/>
            </p:cNvSpPr>
            <p:nvPr/>
          </p:nvSpPr>
          <p:spPr bwMode="auto">
            <a:xfrm>
              <a:off x="507" y="2267"/>
              <a:ext cx="355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600">
                  <a:cs typeface="ＭＳ Ｐゴシック" charset="0"/>
                </a:rPr>
                <a:t>4°cousins</a:t>
              </a:r>
            </a:p>
          </p:txBody>
        </p:sp>
        <p:sp>
          <p:nvSpPr>
            <p:cNvPr id="243" name="Text Box 416"/>
            <p:cNvSpPr txBox="1">
              <a:spLocks noChangeArrowheads="1"/>
            </p:cNvSpPr>
            <p:nvPr/>
          </p:nvSpPr>
          <p:spPr bwMode="auto">
            <a:xfrm>
              <a:off x="168" y="275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244" name="Text Box 417"/>
            <p:cNvSpPr txBox="1">
              <a:spLocks noChangeArrowheads="1"/>
            </p:cNvSpPr>
            <p:nvPr/>
          </p:nvSpPr>
          <p:spPr bwMode="auto">
            <a:xfrm>
              <a:off x="1040" y="275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800"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310" name="Group 17"/>
          <p:cNvGrpSpPr>
            <a:grpSpLocks/>
          </p:cNvGrpSpPr>
          <p:nvPr/>
        </p:nvGrpSpPr>
        <p:grpSpPr bwMode="auto">
          <a:xfrm>
            <a:off x="349024" y="5421466"/>
            <a:ext cx="898525" cy="949325"/>
            <a:chOff x="602" y="3298"/>
            <a:chExt cx="566" cy="598"/>
          </a:xfrm>
        </p:grpSpPr>
        <p:sp>
          <p:nvSpPr>
            <p:cNvPr id="311" name="Text Box 18"/>
            <p:cNvSpPr txBox="1">
              <a:spLocks noChangeArrowheads="1"/>
            </p:cNvSpPr>
            <p:nvPr/>
          </p:nvSpPr>
          <p:spPr bwMode="auto">
            <a:xfrm>
              <a:off x="602" y="339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312" name="Text Box 19"/>
            <p:cNvSpPr txBox="1">
              <a:spLocks noChangeArrowheads="1"/>
            </p:cNvSpPr>
            <p:nvPr/>
          </p:nvSpPr>
          <p:spPr bwMode="auto">
            <a:xfrm>
              <a:off x="1006" y="339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313" name="Text Box 20"/>
            <p:cNvSpPr txBox="1">
              <a:spLocks noChangeArrowheads="1"/>
            </p:cNvSpPr>
            <p:nvPr/>
          </p:nvSpPr>
          <p:spPr bwMode="auto">
            <a:xfrm>
              <a:off x="806" y="3761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grpSp>
          <p:nvGrpSpPr>
            <p:cNvPr id="314" name="Group 21"/>
            <p:cNvGrpSpPr>
              <a:grpSpLocks/>
            </p:cNvGrpSpPr>
            <p:nvPr/>
          </p:nvGrpSpPr>
          <p:grpSpPr bwMode="auto">
            <a:xfrm>
              <a:off x="626" y="3298"/>
              <a:ext cx="523" cy="504"/>
              <a:chOff x="626" y="3298"/>
              <a:chExt cx="523" cy="504"/>
            </a:xfrm>
          </p:grpSpPr>
          <p:grpSp>
            <p:nvGrpSpPr>
              <p:cNvPr id="315" name="Group 22"/>
              <p:cNvGrpSpPr>
                <a:grpSpLocks/>
              </p:cNvGrpSpPr>
              <p:nvPr/>
            </p:nvGrpSpPr>
            <p:grpSpPr bwMode="auto">
              <a:xfrm>
                <a:off x="626" y="3298"/>
                <a:ext cx="523" cy="114"/>
                <a:chOff x="626" y="3298"/>
                <a:chExt cx="523" cy="114"/>
              </a:xfrm>
            </p:grpSpPr>
            <p:sp>
              <p:nvSpPr>
                <p:cNvPr id="320" name="Rectangle 23"/>
                <p:cNvSpPr>
                  <a:spLocks noChangeArrowheads="1"/>
                </p:cNvSpPr>
                <p:nvPr/>
              </p:nvSpPr>
              <p:spPr bwMode="auto">
                <a:xfrm>
                  <a:off x="626" y="329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21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036" y="329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22" name="Line 25"/>
                <p:cNvSpPr>
                  <a:spLocks noChangeShapeType="1"/>
                </p:cNvSpPr>
                <p:nvPr/>
              </p:nvSpPr>
              <p:spPr bwMode="auto">
                <a:xfrm>
                  <a:off x="740" y="3356"/>
                  <a:ext cx="2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16" name="Line 26"/>
              <p:cNvSpPr>
                <a:spLocks noChangeShapeType="1"/>
              </p:cNvSpPr>
              <p:nvPr/>
            </p:nvSpPr>
            <p:spPr bwMode="auto">
              <a:xfrm rot="5400000">
                <a:off x="742" y="3504"/>
                <a:ext cx="2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17" name="Group 27"/>
              <p:cNvGrpSpPr>
                <a:grpSpLocks noChangeAspect="1"/>
              </p:cNvGrpSpPr>
              <p:nvPr/>
            </p:nvGrpSpPr>
            <p:grpSpPr bwMode="auto">
              <a:xfrm>
                <a:off x="829" y="3621"/>
                <a:ext cx="113" cy="181"/>
                <a:chOff x="2334" y="1804"/>
                <a:chExt cx="227" cy="363"/>
              </a:xfrm>
            </p:grpSpPr>
            <p:sp>
              <p:nvSpPr>
                <p:cNvPr id="318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4" y="1872"/>
                  <a:ext cx="227" cy="227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19" name="Line 29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266" y="1986"/>
                  <a:ext cx="3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323" name="Group 36"/>
          <p:cNvGrpSpPr>
            <a:grpSpLocks/>
          </p:cNvGrpSpPr>
          <p:nvPr/>
        </p:nvGrpSpPr>
        <p:grpSpPr bwMode="auto">
          <a:xfrm>
            <a:off x="2057124" y="4655346"/>
            <a:ext cx="2254250" cy="2038350"/>
            <a:chOff x="31" y="2954"/>
            <a:chExt cx="1420" cy="1284"/>
          </a:xfrm>
        </p:grpSpPr>
        <p:sp>
          <p:nvSpPr>
            <p:cNvPr id="324" name="Text Box 37"/>
            <p:cNvSpPr txBox="1">
              <a:spLocks noChangeArrowheads="1"/>
            </p:cNvSpPr>
            <p:nvPr/>
          </p:nvSpPr>
          <p:spPr bwMode="auto">
            <a:xfrm>
              <a:off x="974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325" name="Text Box 38"/>
            <p:cNvSpPr txBox="1">
              <a:spLocks noChangeArrowheads="1"/>
            </p:cNvSpPr>
            <p:nvPr/>
          </p:nvSpPr>
          <p:spPr bwMode="auto">
            <a:xfrm>
              <a:off x="403" y="4103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sp>
          <p:nvSpPr>
            <p:cNvPr id="326" name="Text Box 39"/>
            <p:cNvSpPr txBox="1">
              <a:spLocks noChangeArrowheads="1"/>
            </p:cNvSpPr>
            <p:nvPr/>
          </p:nvSpPr>
          <p:spPr bwMode="auto">
            <a:xfrm>
              <a:off x="62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grpSp>
          <p:nvGrpSpPr>
            <p:cNvPr id="327" name="Group 40"/>
            <p:cNvGrpSpPr>
              <a:grpSpLocks/>
            </p:cNvGrpSpPr>
            <p:nvPr/>
          </p:nvGrpSpPr>
          <p:grpSpPr bwMode="auto">
            <a:xfrm>
              <a:off x="31" y="2954"/>
              <a:ext cx="1344" cy="1207"/>
              <a:chOff x="31" y="2954"/>
              <a:chExt cx="1344" cy="1207"/>
            </a:xfrm>
          </p:grpSpPr>
          <p:sp>
            <p:nvSpPr>
              <p:cNvPr id="336" name="Line 41"/>
              <p:cNvSpPr>
                <a:spLocks noChangeShapeType="1"/>
              </p:cNvSpPr>
              <p:nvPr/>
            </p:nvSpPr>
            <p:spPr bwMode="auto">
              <a:xfrm rot="5400000">
                <a:off x="110" y="3477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37" name="Group 42"/>
              <p:cNvGrpSpPr>
                <a:grpSpLocks/>
              </p:cNvGrpSpPr>
              <p:nvPr/>
            </p:nvGrpSpPr>
            <p:grpSpPr bwMode="auto">
              <a:xfrm>
                <a:off x="31" y="3308"/>
                <a:ext cx="386" cy="113"/>
                <a:chOff x="73" y="3278"/>
                <a:chExt cx="386" cy="113"/>
              </a:xfrm>
            </p:grpSpPr>
            <p:sp>
              <p:nvSpPr>
                <p:cNvPr id="400" name="Rectangle 43"/>
                <p:cNvSpPr>
                  <a:spLocks noChangeArrowheads="1"/>
                </p:cNvSpPr>
                <p:nvPr/>
              </p:nvSpPr>
              <p:spPr bwMode="auto">
                <a:xfrm rot="10800000">
                  <a:off x="346" y="3278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01" name="Oval 4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73" y="327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02" name="Line 45"/>
                <p:cNvSpPr>
                  <a:spLocks noChangeShapeType="1"/>
                </p:cNvSpPr>
                <p:nvPr/>
              </p:nvSpPr>
              <p:spPr bwMode="auto">
                <a:xfrm rot="10800000">
                  <a:off x="186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38" name="Line 46"/>
              <p:cNvSpPr>
                <a:spLocks noChangeShapeType="1"/>
              </p:cNvSpPr>
              <p:nvPr/>
            </p:nvSpPr>
            <p:spPr bwMode="auto">
              <a:xfrm rot="5400000">
                <a:off x="716" y="348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39" name="Group 47"/>
              <p:cNvGrpSpPr>
                <a:grpSpLocks/>
              </p:cNvGrpSpPr>
              <p:nvPr/>
            </p:nvGrpSpPr>
            <p:grpSpPr bwMode="auto">
              <a:xfrm>
                <a:off x="637" y="3307"/>
                <a:ext cx="386" cy="113"/>
                <a:chOff x="637" y="3277"/>
                <a:chExt cx="386" cy="113"/>
              </a:xfrm>
            </p:grpSpPr>
            <p:sp>
              <p:nvSpPr>
                <p:cNvPr id="397" name="Rectangle 48"/>
                <p:cNvSpPr>
                  <a:spLocks noChangeArrowheads="1"/>
                </p:cNvSpPr>
                <p:nvPr/>
              </p:nvSpPr>
              <p:spPr bwMode="auto">
                <a:xfrm>
                  <a:off x="637" y="3277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8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910" y="3277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9" name="Line 50"/>
                <p:cNvSpPr>
                  <a:spLocks noChangeShapeType="1"/>
                </p:cNvSpPr>
                <p:nvPr/>
              </p:nvSpPr>
              <p:spPr bwMode="auto">
                <a:xfrm>
                  <a:off x="751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40" name="Line 51"/>
              <p:cNvSpPr>
                <a:spLocks noChangeShapeType="1"/>
              </p:cNvSpPr>
              <p:nvPr/>
            </p:nvSpPr>
            <p:spPr bwMode="auto">
              <a:xfrm>
                <a:off x="627" y="3602"/>
                <a:ext cx="39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1" name="Oval 52"/>
              <p:cNvSpPr>
                <a:spLocks noChangeAspect="1" noChangeArrowheads="1"/>
              </p:cNvSpPr>
              <p:nvPr/>
            </p:nvSpPr>
            <p:spPr bwMode="auto">
              <a:xfrm>
                <a:off x="1261" y="330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342" name="Group 53"/>
              <p:cNvGrpSpPr>
                <a:grpSpLocks/>
              </p:cNvGrpSpPr>
              <p:nvPr/>
            </p:nvGrpSpPr>
            <p:grpSpPr bwMode="auto">
              <a:xfrm>
                <a:off x="279" y="3657"/>
                <a:ext cx="406" cy="113"/>
                <a:chOff x="231" y="3659"/>
                <a:chExt cx="406" cy="113"/>
              </a:xfrm>
            </p:grpSpPr>
            <p:sp>
              <p:nvSpPr>
                <p:cNvPr id="392" name="Rectangle 54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3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394" name="Group 56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395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96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343" name="Group 59"/>
              <p:cNvGrpSpPr>
                <a:grpSpLocks/>
              </p:cNvGrpSpPr>
              <p:nvPr/>
            </p:nvGrpSpPr>
            <p:grpSpPr bwMode="auto">
              <a:xfrm>
                <a:off x="571" y="2954"/>
                <a:ext cx="526" cy="306"/>
                <a:chOff x="516" y="1783"/>
                <a:chExt cx="526" cy="306"/>
              </a:xfrm>
            </p:grpSpPr>
            <p:sp>
              <p:nvSpPr>
                <p:cNvPr id="387" name="Line 60"/>
                <p:cNvSpPr>
                  <a:spLocks noChangeShapeType="1"/>
                </p:cNvSpPr>
                <p:nvPr/>
              </p:nvSpPr>
              <p:spPr bwMode="auto">
                <a:xfrm rot="5400000">
                  <a:off x="654" y="1965"/>
                  <a:ext cx="24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88" name="Group 61"/>
                <p:cNvGrpSpPr>
                  <a:grpSpLocks/>
                </p:cNvGrpSpPr>
                <p:nvPr/>
              </p:nvGrpSpPr>
              <p:grpSpPr bwMode="auto">
                <a:xfrm>
                  <a:off x="516" y="1783"/>
                  <a:ext cx="526" cy="113"/>
                  <a:chOff x="516" y="1792"/>
                  <a:chExt cx="526" cy="113"/>
                </a:xfrm>
              </p:grpSpPr>
              <p:sp>
                <p:nvSpPr>
                  <p:cNvPr id="389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1792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90" name="Oval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29" y="1792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91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636" y="1849"/>
                    <a:ext cx="29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344" name="Line 65"/>
              <p:cNvSpPr>
                <a:spLocks noChangeShapeType="1"/>
              </p:cNvSpPr>
              <p:nvPr/>
            </p:nvSpPr>
            <p:spPr bwMode="auto">
              <a:xfrm>
                <a:off x="353" y="3258"/>
                <a:ext cx="9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5" name="Line 66"/>
              <p:cNvSpPr>
                <a:spLocks noChangeShapeType="1"/>
              </p:cNvSpPr>
              <p:nvPr/>
            </p:nvSpPr>
            <p:spPr bwMode="auto">
              <a:xfrm>
                <a:off x="359" y="3256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6" name="Line 67"/>
              <p:cNvSpPr>
                <a:spLocks noChangeShapeType="1"/>
              </p:cNvSpPr>
              <p:nvPr/>
            </p:nvSpPr>
            <p:spPr bwMode="auto">
              <a:xfrm>
                <a:off x="694" y="3257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7" name="Line 68"/>
              <p:cNvSpPr>
                <a:spLocks noChangeShapeType="1"/>
              </p:cNvSpPr>
              <p:nvPr/>
            </p:nvSpPr>
            <p:spPr bwMode="auto">
              <a:xfrm rot="5400000">
                <a:off x="393" y="3819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8" name="Line 69"/>
              <p:cNvSpPr>
                <a:spLocks noChangeShapeType="1"/>
              </p:cNvSpPr>
              <p:nvPr/>
            </p:nvSpPr>
            <p:spPr bwMode="auto">
              <a:xfrm>
                <a:off x="260" y="3902"/>
                <a:ext cx="4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9" name="Line 70"/>
              <p:cNvSpPr>
                <a:spLocks noChangeShapeType="1"/>
              </p:cNvSpPr>
              <p:nvPr/>
            </p:nvSpPr>
            <p:spPr bwMode="auto">
              <a:xfrm>
                <a:off x="26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50" name="Group 71"/>
              <p:cNvGrpSpPr>
                <a:grpSpLocks noChangeAspect="1"/>
              </p:cNvGrpSpPr>
              <p:nvPr/>
            </p:nvGrpSpPr>
            <p:grpSpPr bwMode="auto">
              <a:xfrm>
                <a:off x="427" y="3958"/>
                <a:ext cx="113" cy="202"/>
                <a:chOff x="2398" y="1178"/>
                <a:chExt cx="227" cy="408"/>
              </a:xfrm>
            </p:grpSpPr>
            <p:sp>
              <p:nvSpPr>
                <p:cNvPr id="385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6" name="Line 73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51" name="Line 74"/>
              <p:cNvSpPr>
                <a:spLocks noChangeShapeType="1"/>
              </p:cNvSpPr>
              <p:nvPr/>
            </p:nvSpPr>
            <p:spPr bwMode="auto">
              <a:xfrm>
                <a:off x="48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2" name="Line 75"/>
              <p:cNvSpPr>
                <a:spLocks noChangeShapeType="1"/>
              </p:cNvSpPr>
              <p:nvPr/>
            </p:nvSpPr>
            <p:spPr bwMode="auto">
              <a:xfrm>
                <a:off x="708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3" name="Oval 76"/>
              <p:cNvSpPr>
                <a:spLocks noChangeAspect="1" noChangeArrowheads="1"/>
              </p:cNvSpPr>
              <p:nvPr/>
            </p:nvSpPr>
            <p:spPr bwMode="auto">
              <a:xfrm>
                <a:off x="50" y="365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4</a:t>
                </a:r>
              </a:p>
            </p:txBody>
          </p:sp>
          <p:grpSp>
            <p:nvGrpSpPr>
              <p:cNvPr id="354" name="Group 77"/>
              <p:cNvGrpSpPr>
                <a:grpSpLocks/>
              </p:cNvGrpSpPr>
              <p:nvPr/>
            </p:nvGrpSpPr>
            <p:grpSpPr bwMode="auto">
              <a:xfrm>
                <a:off x="1018" y="3728"/>
                <a:ext cx="314" cy="415"/>
                <a:chOff x="994" y="3728"/>
                <a:chExt cx="314" cy="415"/>
              </a:xfrm>
            </p:grpSpPr>
            <p:grpSp>
              <p:nvGrpSpPr>
                <p:cNvPr id="374" name="Group 78"/>
                <p:cNvGrpSpPr>
                  <a:grpSpLocks/>
                </p:cNvGrpSpPr>
                <p:nvPr/>
              </p:nvGrpSpPr>
              <p:grpSpPr bwMode="auto">
                <a:xfrm>
                  <a:off x="1033" y="3908"/>
                  <a:ext cx="231" cy="103"/>
                  <a:chOff x="862" y="3908"/>
                  <a:chExt cx="231" cy="103"/>
                </a:xfrm>
              </p:grpSpPr>
              <p:sp>
                <p:nvSpPr>
                  <p:cNvPr id="382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" y="3908"/>
                    <a:ext cx="117" cy="10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83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973" y="3908"/>
                    <a:ext cx="120" cy="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84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926" y="3957"/>
                    <a:ext cx="11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75" name="Group 82"/>
                <p:cNvGrpSpPr>
                  <a:grpSpLocks noChangeAspect="1"/>
                </p:cNvGrpSpPr>
                <p:nvPr/>
              </p:nvGrpSpPr>
              <p:grpSpPr bwMode="auto">
                <a:xfrm>
                  <a:off x="994" y="3985"/>
                  <a:ext cx="79" cy="157"/>
                  <a:chOff x="3713" y="2840"/>
                  <a:chExt cx="159" cy="317"/>
                </a:xfrm>
              </p:grpSpPr>
              <p:sp>
                <p:nvSpPr>
                  <p:cNvPr id="380" name="Rectangle 83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81" name="Line 84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76" name="Group 85"/>
                <p:cNvGrpSpPr>
                  <a:grpSpLocks noChangeAspect="1"/>
                </p:cNvGrpSpPr>
                <p:nvPr/>
              </p:nvGrpSpPr>
              <p:grpSpPr bwMode="auto">
                <a:xfrm>
                  <a:off x="1229" y="3986"/>
                  <a:ext cx="79" cy="157"/>
                  <a:chOff x="3713" y="2840"/>
                  <a:chExt cx="159" cy="317"/>
                </a:xfrm>
              </p:grpSpPr>
              <p:sp>
                <p:nvSpPr>
                  <p:cNvPr id="378" name="Rectangle 86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79" name="Line 87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77" name="Line 88"/>
                <p:cNvSpPr>
                  <a:spLocks noChangeShapeType="1"/>
                </p:cNvSpPr>
                <p:nvPr/>
              </p:nvSpPr>
              <p:spPr bwMode="auto">
                <a:xfrm rot="5400000">
                  <a:off x="1057" y="3819"/>
                  <a:ext cx="18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55" name="Rectangle 89"/>
              <p:cNvSpPr>
                <a:spLocks noChangeArrowheads="1"/>
              </p:cNvSpPr>
              <p:nvPr/>
            </p:nvSpPr>
            <p:spPr bwMode="auto">
              <a:xfrm>
                <a:off x="773" y="3656"/>
                <a:ext cx="113" cy="1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2</a:t>
                </a:r>
              </a:p>
            </p:txBody>
          </p:sp>
          <p:grpSp>
            <p:nvGrpSpPr>
              <p:cNvPr id="356" name="Group 90"/>
              <p:cNvGrpSpPr>
                <a:grpSpLocks/>
              </p:cNvGrpSpPr>
              <p:nvPr/>
            </p:nvGrpSpPr>
            <p:grpSpPr bwMode="auto">
              <a:xfrm rot="10800000">
                <a:off x="969" y="3657"/>
                <a:ext cx="406" cy="113"/>
                <a:chOff x="231" y="3659"/>
                <a:chExt cx="406" cy="113"/>
              </a:xfrm>
            </p:grpSpPr>
            <p:sp>
              <p:nvSpPr>
                <p:cNvPr id="369" name="Rectangle 91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70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371" name="Group 93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372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73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357" name="Line 96"/>
              <p:cNvSpPr>
                <a:spLocks noChangeShapeType="1"/>
              </p:cNvSpPr>
              <p:nvPr/>
            </p:nvSpPr>
            <p:spPr bwMode="auto">
              <a:xfrm rot="5400000">
                <a:off x="1198" y="3540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" name="Line 97"/>
              <p:cNvSpPr>
                <a:spLocks noChangeShapeType="1"/>
              </p:cNvSpPr>
              <p:nvPr/>
            </p:nvSpPr>
            <p:spPr bwMode="auto">
              <a:xfrm>
                <a:off x="1316" y="3252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9" name="Line 98"/>
              <p:cNvSpPr>
                <a:spLocks noChangeShapeType="1"/>
              </p:cNvSpPr>
              <p:nvPr/>
            </p:nvSpPr>
            <p:spPr bwMode="auto">
              <a:xfrm>
                <a:off x="108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0" name="Line 99"/>
              <p:cNvSpPr>
                <a:spLocks noChangeShapeType="1"/>
              </p:cNvSpPr>
              <p:nvPr/>
            </p:nvSpPr>
            <p:spPr bwMode="auto">
              <a:xfrm>
                <a:off x="337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1" name="Line 100"/>
              <p:cNvSpPr>
                <a:spLocks noChangeShapeType="1"/>
              </p:cNvSpPr>
              <p:nvPr/>
            </p:nvSpPr>
            <p:spPr bwMode="auto">
              <a:xfrm>
                <a:off x="629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2" name="Line 101"/>
              <p:cNvSpPr>
                <a:spLocks noChangeShapeType="1"/>
              </p:cNvSpPr>
              <p:nvPr/>
            </p:nvSpPr>
            <p:spPr bwMode="auto">
              <a:xfrm>
                <a:off x="83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3" name="Line 102"/>
              <p:cNvSpPr>
                <a:spLocks noChangeShapeType="1"/>
              </p:cNvSpPr>
              <p:nvPr/>
            </p:nvSpPr>
            <p:spPr bwMode="auto">
              <a:xfrm>
                <a:off x="102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4" name="Line 103"/>
              <p:cNvSpPr>
                <a:spLocks noChangeShapeType="1"/>
              </p:cNvSpPr>
              <p:nvPr/>
            </p:nvSpPr>
            <p:spPr bwMode="auto">
              <a:xfrm>
                <a:off x="105" y="3597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65" name="Group 104"/>
              <p:cNvGrpSpPr>
                <a:grpSpLocks noChangeAspect="1"/>
              </p:cNvGrpSpPr>
              <p:nvPr/>
            </p:nvGrpSpPr>
            <p:grpSpPr bwMode="auto">
              <a:xfrm>
                <a:off x="650" y="3959"/>
                <a:ext cx="113" cy="202"/>
                <a:chOff x="2398" y="1178"/>
                <a:chExt cx="227" cy="408"/>
              </a:xfrm>
            </p:grpSpPr>
            <p:sp>
              <p:nvSpPr>
                <p:cNvPr id="367" name="Rectangle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68" name="Line 106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66" name="AutoShape 107"/>
              <p:cNvSpPr>
                <a:spLocks noChangeArrowheads="1"/>
              </p:cNvSpPr>
              <p:nvPr/>
            </p:nvSpPr>
            <p:spPr bwMode="auto">
              <a:xfrm>
                <a:off x="208" y="3996"/>
                <a:ext cx="113" cy="113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28" name="Text Box 108"/>
            <p:cNvSpPr txBox="1">
              <a:spLocks noChangeArrowheads="1"/>
            </p:cNvSpPr>
            <p:nvPr/>
          </p:nvSpPr>
          <p:spPr bwMode="auto">
            <a:xfrm>
              <a:off x="253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29" name="Text Box 109"/>
            <p:cNvSpPr txBox="1">
              <a:spLocks noChangeArrowheads="1"/>
            </p:cNvSpPr>
            <p:nvPr/>
          </p:nvSpPr>
          <p:spPr bwMode="auto">
            <a:xfrm>
              <a:off x="939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30" name="Text Box 110"/>
            <p:cNvSpPr txBox="1">
              <a:spLocks noChangeArrowheads="1"/>
            </p:cNvSpPr>
            <p:nvPr/>
          </p:nvSpPr>
          <p:spPr bwMode="auto">
            <a:xfrm>
              <a:off x="545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31" name="Text Box 111"/>
            <p:cNvSpPr txBox="1">
              <a:spLocks noChangeArrowheads="1"/>
            </p:cNvSpPr>
            <p:nvPr/>
          </p:nvSpPr>
          <p:spPr bwMode="auto">
            <a:xfrm>
              <a:off x="1234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32" name="Text Box 112"/>
            <p:cNvSpPr txBox="1">
              <a:spLocks noChangeArrowheads="1"/>
            </p:cNvSpPr>
            <p:nvPr/>
          </p:nvSpPr>
          <p:spPr bwMode="auto">
            <a:xfrm>
              <a:off x="121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333" name="Text Box 113"/>
            <p:cNvSpPr txBox="1">
              <a:spLocks noChangeArrowheads="1"/>
            </p:cNvSpPr>
            <p:nvPr/>
          </p:nvSpPr>
          <p:spPr bwMode="auto">
            <a:xfrm>
              <a:off x="27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34" name="Text Box 114"/>
            <p:cNvSpPr txBox="1">
              <a:spLocks noChangeArrowheads="1"/>
            </p:cNvSpPr>
            <p:nvPr/>
          </p:nvSpPr>
          <p:spPr bwMode="auto">
            <a:xfrm>
              <a:off x="128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35" name="Text Box 115"/>
            <p:cNvSpPr txBox="1">
              <a:spLocks noChangeArrowheads="1"/>
            </p:cNvSpPr>
            <p:nvPr/>
          </p:nvSpPr>
          <p:spPr bwMode="auto">
            <a:xfrm>
              <a:off x="613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 dirty="0">
                  <a:cs typeface="ＭＳ Ｐゴシック" charset="0"/>
                </a:rPr>
                <a:t>D</a:t>
              </a:r>
            </a:p>
          </p:txBody>
        </p:sp>
      </p:grpSp>
      <p:sp>
        <p:nvSpPr>
          <p:cNvPr id="88" name="Rechteck 87"/>
          <p:cNvSpPr/>
          <p:nvPr/>
        </p:nvSpPr>
        <p:spPr>
          <a:xfrm rot="1336388">
            <a:off x="1264728" y="3920752"/>
            <a:ext cx="6746875" cy="122989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smtClean="0"/>
              <a:t>Multiple </a:t>
            </a:r>
            <a:r>
              <a:rPr lang="de-DE" sz="3600" dirty="0" err="1" smtClean="0"/>
              <a:t>variants</a:t>
            </a:r>
            <a:r>
              <a:rPr lang="de-DE" sz="3600" dirty="0" smtClean="0"/>
              <a:t> </a:t>
            </a:r>
            <a:r>
              <a:rPr lang="de-DE" sz="3600" dirty="0" err="1" smtClean="0"/>
              <a:t>validated</a:t>
            </a:r>
            <a:r>
              <a:rPr lang="de-DE" sz="3600" dirty="0" smtClean="0"/>
              <a:t>, </a:t>
            </a:r>
            <a:br>
              <a:rPr lang="de-DE" sz="3600" dirty="0" smtClean="0"/>
            </a:br>
            <a:r>
              <a:rPr lang="de-DE" sz="3600" dirty="0" err="1" smtClean="0"/>
              <a:t>no</a:t>
            </a:r>
            <a:r>
              <a:rPr lang="de-DE" sz="3600" dirty="0" smtClean="0"/>
              <a:t> </a:t>
            </a:r>
            <a:r>
              <a:rPr lang="de-DE" sz="3600" dirty="0" err="1" smtClean="0"/>
              <a:t>obvious</a:t>
            </a:r>
            <a:r>
              <a:rPr lang="de-DE" sz="3600" dirty="0" smtClean="0"/>
              <a:t> </a:t>
            </a:r>
            <a:r>
              <a:rPr lang="de-DE" sz="3600" dirty="0" err="1" smtClean="0"/>
              <a:t>causative</a:t>
            </a:r>
            <a:r>
              <a:rPr lang="de-DE" sz="3600" dirty="0" smtClean="0"/>
              <a:t> </a:t>
            </a:r>
            <a:r>
              <a:rPr lang="de-DE" sz="3600" dirty="0" err="1" smtClean="0"/>
              <a:t>mutation</a:t>
            </a:r>
            <a:endParaRPr lang="de-DE" sz="3600" dirty="0"/>
          </a:p>
        </p:txBody>
      </p:sp>
      <p:sp>
        <p:nvSpPr>
          <p:cNvPr id="3" name="Pfeil nach rechts 2"/>
          <p:cNvSpPr/>
          <p:nvPr/>
        </p:nvSpPr>
        <p:spPr>
          <a:xfrm rot="19344748">
            <a:off x="894597" y="2904333"/>
            <a:ext cx="255540" cy="1710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3" name="Pfeil nach rechts 402"/>
          <p:cNvSpPr/>
          <p:nvPr/>
        </p:nvSpPr>
        <p:spPr>
          <a:xfrm rot="19344748">
            <a:off x="3307351" y="2911031"/>
            <a:ext cx="255540" cy="1710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4" name="Pfeil nach rechts 403"/>
          <p:cNvSpPr/>
          <p:nvPr/>
        </p:nvSpPr>
        <p:spPr>
          <a:xfrm rot="19344748">
            <a:off x="768229" y="4621073"/>
            <a:ext cx="255540" cy="1710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5" name="Pfeil nach rechts 404"/>
          <p:cNvSpPr/>
          <p:nvPr/>
        </p:nvSpPr>
        <p:spPr>
          <a:xfrm rot="13283345">
            <a:off x="3048046" y="5953543"/>
            <a:ext cx="255540" cy="1710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6" name="Pfeil nach rechts 405"/>
          <p:cNvSpPr/>
          <p:nvPr/>
        </p:nvSpPr>
        <p:spPr>
          <a:xfrm rot="19344748">
            <a:off x="443998" y="6169740"/>
            <a:ext cx="255540" cy="1710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65258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4209494" y="3475789"/>
            <a:ext cx="5121664" cy="3368843"/>
            <a:chOff x="4209494" y="3475789"/>
            <a:chExt cx="5121664" cy="3368843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9494" y="3595776"/>
              <a:ext cx="4976150" cy="3248856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8555789" y="3475789"/>
              <a:ext cx="775369" cy="1791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169"/>
            <a:ext cx="9144000" cy="212103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62200"/>
            <a:ext cx="9144000" cy="646886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09086"/>
            <a:ext cx="4674291" cy="24013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092221" y="2511778"/>
            <a:ext cx="917223" cy="254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01141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3107"/>
          </a:xfrm>
        </p:spPr>
        <p:txBody>
          <a:bodyPr/>
          <a:lstStyle/>
          <a:p>
            <a:r>
              <a:rPr lang="de-DE" dirty="0" smtClean="0"/>
              <a:t>PHGDH –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missed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126392" y="1390817"/>
            <a:ext cx="57353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800" dirty="0">
                <a:cs typeface="ＭＳ Ｐゴシック" charset="0"/>
              </a:rPr>
              <a:t>PHGDH: </a:t>
            </a:r>
            <a:r>
              <a:rPr lang="de-DE" sz="2800" dirty="0" smtClean="0">
                <a:cs typeface="ＭＳ Ｐゴシック" charset="0"/>
              </a:rPr>
              <a:t>c</a:t>
            </a:r>
            <a:r>
              <a:rPr lang="de-DE" sz="2800" dirty="0">
                <a:cs typeface="ＭＳ Ｐゴシック" charset="0"/>
              </a:rPr>
              <a:t>.160C&gt;T (</a:t>
            </a:r>
            <a:r>
              <a:rPr lang="de-DE" sz="2800" dirty="0" err="1">
                <a:cs typeface="ＭＳ Ｐゴシック" charset="0"/>
              </a:rPr>
              <a:t>het</a:t>
            </a:r>
            <a:r>
              <a:rPr lang="de-DE" sz="2800" dirty="0" smtClean="0">
                <a:cs typeface="ＭＳ Ｐゴシック" charset="0"/>
              </a:rPr>
              <a:t>); p.(R54C)</a:t>
            </a:r>
            <a:endParaRPr lang="de-DE" sz="2800" dirty="0">
              <a:cs typeface="ＭＳ Ｐゴシック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699680" y="2527834"/>
            <a:ext cx="233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000">
                <a:cs typeface="ＭＳ Ｐゴシック" charset="0"/>
              </a:rPr>
              <a:t>*</a:t>
            </a:r>
          </a:p>
        </p:txBody>
      </p: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888775" y="1473039"/>
            <a:ext cx="898525" cy="949325"/>
            <a:chOff x="602" y="3298"/>
            <a:chExt cx="566" cy="59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602" y="339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1006" y="339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806" y="3761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grpSp>
          <p:nvGrpSpPr>
            <p:cNvPr id="25" name="Group 21"/>
            <p:cNvGrpSpPr>
              <a:grpSpLocks/>
            </p:cNvGrpSpPr>
            <p:nvPr/>
          </p:nvGrpSpPr>
          <p:grpSpPr bwMode="auto">
            <a:xfrm>
              <a:off x="626" y="3298"/>
              <a:ext cx="523" cy="504"/>
              <a:chOff x="626" y="3298"/>
              <a:chExt cx="523" cy="504"/>
            </a:xfrm>
          </p:grpSpPr>
          <p:grpSp>
            <p:nvGrpSpPr>
              <p:cNvPr id="26" name="Group 22"/>
              <p:cNvGrpSpPr>
                <a:grpSpLocks/>
              </p:cNvGrpSpPr>
              <p:nvPr/>
            </p:nvGrpSpPr>
            <p:grpSpPr bwMode="auto">
              <a:xfrm>
                <a:off x="626" y="3298"/>
                <a:ext cx="523" cy="114"/>
                <a:chOff x="626" y="3298"/>
                <a:chExt cx="523" cy="114"/>
              </a:xfrm>
            </p:grpSpPr>
            <p:sp>
              <p:nvSpPr>
                <p:cNvPr id="31" name="Rectangle 23"/>
                <p:cNvSpPr>
                  <a:spLocks noChangeArrowheads="1"/>
                </p:cNvSpPr>
                <p:nvPr/>
              </p:nvSpPr>
              <p:spPr bwMode="auto">
                <a:xfrm>
                  <a:off x="626" y="329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2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036" y="329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3" name="Line 25"/>
                <p:cNvSpPr>
                  <a:spLocks noChangeShapeType="1"/>
                </p:cNvSpPr>
                <p:nvPr/>
              </p:nvSpPr>
              <p:spPr bwMode="auto">
                <a:xfrm>
                  <a:off x="740" y="3356"/>
                  <a:ext cx="2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7" name="Line 26"/>
              <p:cNvSpPr>
                <a:spLocks noChangeShapeType="1"/>
              </p:cNvSpPr>
              <p:nvPr/>
            </p:nvSpPr>
            <p:spPr bwMode="auto">
              <a:xfrm rot="5400000">
                <a:off x="742" y="3504"/>
                <a:ext cx="2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8" name="Group 27"/>
              <p:cNvGrpSpPr>
                <a:grpSpLocks noChangeAspect="1"/>
              </p:cNvGrpSpPr>
              <p:nvPr/>
            </p:nvGrpSpPr>
            <p:grpSpPr bwMode="auto">
              <a:xfrm>
                <a:off x="829" y="3621"/>
                <a:ext cx="113" cy="181"/>
                <a:chOff x="2334" y="1804"/>
                <a:chExt cx="227" cy="363"/>
              </a:xfrm>
            </p:grpSpPr>
            <p:sp>
              <p:nvSpPr>
                <p:cNvPr id="29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4" y="1872"/>
                  <a:ext cx="227" cy="227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0" name="Line 29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266" y="1986"/>
                  <a:ext cx="3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34" name="Pfeil nach rechts 33"/>
          <p:cNvSpPr/>
          <p:nvPr/>
        </p:nvSpPr>
        <p:spPr>
          <a:xfrm rot="19344748">
            <a:off x="952515" y="2242257"/>
            <a:ext cx="255540" cy="1710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Bild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saturation sat="140000"/>
                    </a14:imgEffect>
                    <a14:imgEffect>
                      <a14:brightnessContrast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98891"/>
            <a:ext cx="9144000" cy="2659109"/>
          </a:xfrm>
          <a:prstGeom prst="rect">
            <a:avLst/>
          </a:prstGeom>
        </p:spPr>
      </p:pic>
      <p:grpSp>
        <p:nvGrpSpPr>
          <p:cNvPr id="37" name="Gruppierung 36"/>
          <p:cNvGrpSpPr/>
          <p:nvPr/>
        </p:nvGrpSpPr>
        <p:grpSpPr>
          <a:xfrm>
            <a:off x="2126392" y="1990760"/>
            <a:ext cx="5893360" cy="2435022"/>
            <a:chOff x="2126392" y="1990760"/>
            <a:chExt cx="5893360" cy="2435022"/>
          </a:xfrm>
        </p:grpSpPr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2126392" y="1990760"/>
              <a:ext cx="589336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2800" dirty="0" err="1" smtClean="0">
                  <a:cs typeface="ＭＳ Ｐゴシック" charset="0"/>
                </a:rPr>
                <a:t>Confirmation</a:t>
              </a:r>
              <a:r>
                <a:rPr lang="de-DE" sz="2800" dirty="0" smtClean="0">
                  <a:cs typeface="ＭＳ Ｐゴシック" charset="0"/>
                </a:rPr>
                <a:t> </a:t>
              </a:r>
              <a:r>
                <a:rPr lang="de-DE" sz="2800" dirty="0" err="1" smtClean="0">
                  <a:cs typeface="ＭＳ Ｐゴシック" charset="0"/>
                </a:rPr>
                <a:t>by</a:t>
              </a:r>
              <a:r>
                <a:rPr lang="de-DE" sz="2800" dirty="0" smtClean="0">
                  <a:cs typeface="ＭＳ Ｐゴシック" charset="0"/>
                </a:rPr>
                <a:t> Sanger </a:t>
              </a:r>
              <a:r>
                <a:rPr lang="de-DE" sz="2800" dirty="0" err="1" smtClean="0">
                  <a:cs typeface="ＭＳ Ｐゴシック" charset="0"/>
                </a:rPr>
                <a:t>sequencing</a:t>
              </a:r>
              <a:endParaRPr lang="de-DE" sz="2800" dirty="0">
                <a:cs typeface="ＭＳ Ｐゴシック" charset="0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200039" y="2513979"/>
              <a:ext cx="3146576" cy="1911803"/>
              <a:chOff x="1808" y="3014"/>
              <a:chExt cx="495" cy="312"/>
            </a:xfrm>
          </p:grpSpPr>
          <p:pic>
            <p:nvPicPr>
              <p:cNvPr id="4" name="Picture 1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0079" t="32295" r="43201"/>
              <a:stretch>
                <a:fillRect/>
              </a:stretch>
            </p:blipFill>
            <p:spPr bwMode="auto">
              <a:xfrm>
                <a:off x="1808" y="3014"/>
                <a:ext cx="483" cy="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0070" t="10797" r="43190" b="81691"/>
              <a:stretch>
                <a:fillRect/>
              </a:stretch>
            </p:blipFill>
            <p:spPr bwMode="auto">
              <a:xfrm>
                <a:off x="1808" y="3295"/>
                <a:ext cx="495" cy="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="" xmlns:p14="http://schemas.microsoft.com/office/powerpoint/2010/main" val="39311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2637"/>
            <a:ext cx="9144000" cy="443933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Missed</a:t>
            </a:r>
            <a:r>
              <a:rPr lang="de-DE" dirty="0" smtClean="0"/>
              <a:t>: PSAT1 c</a:t>
            </a:r>
            <a:r>
              <a:rPr lang="de-DE" dirty="0"/>
              <a:t>.1023_1027delinsAGACCT 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635011" y="4908913"/>
            <a:ext cx="267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called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as</a:t>
            </a:r>
            <a:r>
              <a:rPr lang="de-DE" dirty="0" smtClean="0">
                <a:solidFill>
                  <a:srgbClr val="FF0000"/>
                </a:solidFill>
              </a:rPr>
              <a:t> c.1027G&gt;T 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3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Missed</a:t>
            </a:r>
            <a:r>
              <a:rPr lang="de-DE" dirty="0" smtClean="0"/>
              <a:t>: PSAT1 </a:t>
            </a:r>
            <a:r>
              <a:rPr lang="de-DE" dirty="0" err="1" smtClean="0"/>
              <a:t>missense</a:t>
            </a:r>
            <a:r>
              <a:rPr lang="de-DE" dirty="0" smtClean="0"/>
              <a:t> </a:t>
            </a:r>
            <a:r>
              <a:rPr lang="de-DE" dirty="0" err="1" smtClean="0"/>
              <a:t>mutation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proximity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known</a:t>
            </a:r>
            <a:r>
              <a:rPr lang="de-DE" dirty="0" smtClean="0"/>
              <a:t> SNP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2638"/>
            <a:ext cx="9144000" cy="444429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59242" y="5415099"/>
            <a:ext cx="267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 smtClean="0">
                <a:solidFill>
                  <a:srgbClr val="FF0000"/>
                </a:solidFill>
              </a:rPr>
              <a:t>called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as</a:t>
            </a:r>
            <a:r>
              <a:rPr lang="de-DE" dirty="0" smtClean="0">
                <a:solidFill>
                  <a:srgbClr val="FF0000"/>
                </a:solidFill>
              </a:rPr>
              <a:t> rs3739474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30266" y="5415099"/>
            <a:ext cx="267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6600"/>
                </a:solidFill>
              </a:rPr>
              <a:t>n</a:t>
            </a:r>
            <a:r>
              <a:rPr lang="de-DE" dirty="0" smtClean="0">
                <a:solidFill>
                  <a:srgbClr val="FF6600"/>
                </a:solidFill>
              </a:rPr>
              <a:t>ot </a:t>
            </a:r>
            <a:r>
              <a:rPr lang="de-DE" dirty="0" err="1" smtClean="0">
                <a:solidFill>
                  <a:srgbClr val="FF6600"/>
                </a:solidFill>
              </a:rPr>
              <a:t>called</a:t>
            </a:r>
            <a:endParaRPr lang="de-DE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6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/>
          <a:srcRect l="14701" r="6373"/>
          <a:stretch/>
        </p:blipFill>
        <p:spPr>
          <a:xfrm>
            <a:off x="86151" y="600381"/>
            <a:ext cx="4125466" cy="54250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90222"/>
          </a:xfrm>
        </p:spPr>
        <p:txBody>
          <a:bodyPr>
            <a:normAutofit/>
          </a:bodyPr>
          <a:lstStyle/>
          <a:p>
            <a:r>
              <a:rPr lang="de-DE" dirty="0" err="1"/>
              <a:t>S</a:t>
            </a:r>
            <a:r>
              <a:rPr lang="de-DE" dirty="0" err="1" smtClean="0"/>
              <a:t>erine</a:t>
            </a:r>
            <a:r>
              <a:rPr lang="de-DE" dirty="0" smtClean="0"/>
              <a:t> </a:t>
            </a:r>
            <a:r>
              <a:rPr lang="de-DE" dirty="0" err="1" smtClean="0"/>
              <a:t>biosynthesis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202934" y="2997058"/>
            <a:ext cx="49410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FF80"/>
                </a:solidFill>
              </a:rPr>
              <a:t>Serine</a:t>
            </a:r>
            <a:r>
              <a:rPr lang="de-DE" sz="2400" b="1" dirty="0" smtClean="0">
                <a:solidFill>
                  <a:srgbClr val="00FF80"/>
                </a:solidFill>
              </a:rPr>
              <a:t> </a:t>
            </a:r>
            <a:r>
              <a:rPr lang="de-DE" sz="2400" b="1" dirty="0" err="1" smtClean="0">
                <a:solidFill>
                  <a:srgbClr val="00FF80"/>
                </a:solidFill>
              </a:rPr>
              <a:t>deficiency</a:t>
            </a:r>
            <a:r>
              <a:rPr lang="de-DE" sz="2400" b="1" dirty="0" smtClean="0">
                <a:solidFill>
                  <a:srgbClr val="00FF80"/>
                </a:solidFill>
              </a:rPr>
              <a:t> </a:t>
            </a:r>
            <a:r>
              <a:rPr lang="de-DE" sz="2400" b="1" dirty="0" err="1" smtClean="0">
                <a:solidFill>
                  <a:srgbClr val="00FF80"/>
                </a:solidFill>
              </a:rPr>
              <a:t>disorders</a:t>
            </a:r>
            <a:r>
              <a:rPr lang="de-DE" sz="2400" b="1" dirty="0" smtClean="0">
                <a:solidFill>
                  <a:srgbClr val="00FF80"/>
                </a:solidFill>
              </a:rPr>
              <a:t>:</a:t>
            </a:r>
          </a:p>
          <a:p>
            <a:pPr marL="182563" indent="-182563">
              <a:buFont typeface="Arial"/>
              <a:buChar char="•"/>
            </a:pPr>
            <a:r>
              <a:rPr lang="de-DE" sz="2400" dirty="0" smtClean="0"/>
              <a:t>Autosomal </a:t>
            </a:r>
            <a:r>
              <a:rPr lang="de-DE" sz="2400" dirty="0" err="1" smtClean="0"/>
              <a:t>recessive</a:t>
            </a:r>
            <a:endParaRPr lang="de-DE" sz="2400" dirty="0" smtClean="0"/>
          </a:p>
          <a:p>
            <a:pPr marL="182563" indent="-182563">
              <a:buFont typeface="Arial"/>
              <a:buChar char="•"/>
            </a:pPr>
            <a:r>
              <a:rPr lang="de-DE" sz="2400" dirty="0" err="1" smtClean="0"/>
              <a:t>Mutations</a:t>
            </a:r>
            <a:r>
              <a:rPr lang="de-DE" sz="2400" dirty="0" smtClean="0"/>
              <a:t> in PHGDH, PSAT1 </a:t>
            </a:r>
            <a:r>
              <a:rPr lang="de-DE" sz="2400" dirty="0" err="1" smtClean="0"/>
              <a:t>or</a:t>
            </a:r>
            <a:r>
              <a:rPr lang="de-DE" sz="2400" dirty="0" smtClean="0"/>
              <a:t> PSPH</a:t>
            </a:r>
          </a:p>
          <a:p>
            <a:pPr marL="182563" indent="-182563">
              <a:buFont typeface="Arial"/>
              <a:buChar char="•"/>
            </a:pPr>
            <a:r>
              <a:rPr lang="de-DE" sz="2400" dirty="0" smtClean="0"/>
              <a:t>Residual </a:t>
            </a:r>
            <a:r>
              <a:rPr lang="de-DE" sz="2400" dirty="0" err="1" smtClean="0"/>
              <a:t>enzyme</a:t>
            </a:r>
            <a:r>
              <a:rPr lang="de-DE" sz="2400" dirty="0" smtClean="0"/>
              <a:t> </a:t>
            </a:r>
            <a:r>
              <a:rPr lang="de-DE" sz="2400" dirty="0" err="1" smtClean="0"/>
              <a:t>activities</a:t>
            </a:r>
            <a:r>
              <a:rPr lang="de-DE" sz="2400" dirty="0" smtClean="0"/>
              <a:t> 10-25%</a:t>
            </a:r>
          </a:p>
          <a:p>
            <a:pPr marL="182563" indent="-182563">
              <a:buFont typeface="Arial"/>
              <a:buChar char="•"/>
            </a:pPr>
            <a:r>
              <a:rPr lang="de-DE" sz="2400" dirty="0" err="1" smtClean="0"/>
              <a:t>Newborns</a:t>
            </a:r>
            <a:r>
              <a:rPr lang="de-DE" sz="2400" dirty="0"/>
              <a:t>/</a:t>
            </a:r>
            <a:r>
              <a:rPr lang="de-DE" sz="2400" dirty="0" err="1" smtClean="0"/>
              <a:t>children</a:t>
            </a:r>
            <a:r>
              <a:rPr lang="de-DE" sz="2400" dirty="0" smtClean="0"/>
              <a:t>: </a:t>
            </a:r>
            <a:r>
              <a:rPr lang="de-DE" sz="2400" dirty="0" err="1" smtClean="0"/>
              <a:t>neurological</a:t>
            </a:r>
            <a:r>
              <a:rPr lang="de-DE" sz="2400" dirty="0" smtClean="0"/>
              <a:t> </a:t>
            </a:r>
            <a:r>
              <a:rPr lang="de-DE" sz="2400" dirty="0" err="1"/>
              <a:t>phenotype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psychomotor</a:t>
            </a:r>
            <a:r>
              <a:rPr lang="de-DE" sz="2400" dirty="0"/>
              <a:t> </a:t>
            </a:r>
            <a:r>
              <a:rPr lang="de-DE" sz="2400" dirty="0" err="1"/>
              <a:t>retardation</a:t>
            </a:r>
            <a:r>
              <a:rPr lang="de-DE" sz="2400" dirty="0"/>
              <a:t>, </a:t>
            </a:r>
            <a:r>
              <a:rPr lang="de-DE" sz="2400" dirty="0" err="1"/>
              <a:t>microcephaly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 smtClean="0"/>
              <a:t>seizures</a:t>
            </a:r>
            <a:endParaRPr lang="de-DE" sz="2400" dirty="0"/>
          </a:p>
          <a:p>
            <a:pPr marL="182563" indent="-182563">
              <a:buFont typeface="Arial"/>
              <a:buChar char="•"/>
            </a:pPr>
            <a:r>
              <a:rPr lang="de-DE" sz="2400" dirty="0" err="1" smtClean="0"/>
              <a:t>Adults</a:t>
            </a:r>
            <a:r>
              <a:rPr lang="de-DE" sz="2400" dirty="0" smtClean="0"/>
              <a:t>: progressive </a:t>
            </a:r>
            <a:r>
              <a:rPr lang="de-DE" sz="2400" dirty="0" err="1" smtClean="0"/>
              <a:t>polyneuropathy</a:t>
            </a:r>
            <a:endParaRPr lang="de-DE" sz="2400" dirty="0" smtClean="0"/>
          </a:p>
          <a:p>
            <a:pPr marL="182563" indent="-182563">
              <a:buFont typeface="Arial"/>
              <a:buChar char="•"/>
            </a:pPr>
            <a:r>
              <a:rPr lang="de-DE" sz="2400" dirty="0" err="1" smtClean="0"/>
              <a:t>Potentially</a:t>
            </a:r>
            <a:r>
              <a:rPr lang="de-DE" sz="2400" dirty="0" smtClean="0"/>
              <a:t> </a:t>
            </a:r>
            <a:r>
              <a:rPr lang="de-DE" sz="2400" dirty="0" err="1" smtClean="0"/>
              <a:t>treatable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4202934" y="916188"/>
            <a:ext cx="4941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2"/>
                </a:solidFill>
              </a:rPr>
              <a:t>Enhanced </a:t>
            </a:r>
            <a:r>
              <a:rPr lang="de-DE" sz="2400" b="1" dirty="0" err="1" smtClean="0">
                <a:solidFill>
                  <a:schemeClr val="accent2"/>
                </a:solidFill>
              </a:rPr>
              <a:t>serine</a:t>
            </a:r>
            <a:r>
              <a:rPr lang="de-DE" sz="2400" b="1" dirty="0" smtClean="0">
                <a:solidFill>
                  <a:schemeClr val="accent2"/>
                </a:solidFill>
              </a:rPr>
              <a:t> </a:t>
            </a:r>
            <a:r>
              <a:rPr lang="de-DE" sz="2400" b="1" dirty="0" err="1" smtClean="0">
                <a:solidFill>
                  <a:schemeClr val="accent2"/>
                </a:solidFill>
              </a:rPr>
              <a:t>biosynthesis</a:t>
            </a:r>
            <a:r>
              <a:rPr lang="de-DE" sz="2400" b="1" dirty="0" smtClean="0">
                <a:solidFill>
                  <a:schemeClr val="accent2"/>
                </a:solidFill>
              </a:rPr>
              <a:t>:</a:t>
            </a:r>
          </a:p>
          <a:p>
            <a:pPr marL="182563" indent="-182563">
              <a:buFont typeface="Arial"/>
              <a:buChar char="•"/>
            </a:pPr>
            <a:r>
              <a:rPr lang="de-DE" sz="2400" dirty="0" err="1" smtClean="0"/>
              <a:t>During</a:t>
            </a:r>
            <a:r>
              <a:rPr lang="de-DE" sz="2400" dirty="0" smtClean="0"/>
              <a:t> </a:t>
            </a:r>
            <a:r>
              <a:rPr lang="de-DE" sz="2400" dirty="0" err="1" smtClean="0"/>
              <a:t>embryogenesis</a:t>
            </a:r>
            <a:r>
              <a:rPr lang="de-DE" sz="2400" dirty="0" smtClean="0"/>
              <a:t>, </a:t>
            </a:r>
            <a:r>
              <a:rPr lang="de-DE" sz="2400" dirty="0" err="1" smtClean="0"/>
              <a:t>particularly</a:t>
            </a:r>
            <a:r>
              <a:rPr lang="de-DE" sz="2400" dirty="0" smtClean="0"/>
              <a:t> in </a:t>
            </a:r>
            <a:r>
              <a:rPr lang="de-DE" sz="2400" dirty="0" err="1" smtClean="0"/>
              <a:t>neuroprogenitor</a:t>
            </a:r>
            <a:r>
              <a:rPr lang="de-DE" sz="2400" dirty="0" smtClean="0"/>
              <a:t> </a:t>
            </a:r>
            <a:r>
              <a:rPr lang="de-DE" sz="2400" dirty="0" err="1" smtClean="0"/>
              <a:t>cells</a:t>
            </a:r>
            <a:r>
              <a:rPr lang="de-DE" sz="2400" dirty="0" smtClean="0"/>
              <a:t> </a:t>
            </a:r>
          </a:p>
          <a:p>
            <a:pPr marL="182563" indent="-182563">
              <a:buFont typeface="Arial"/>
              <a:buChar char="•"/>
            </a:pPr>
            <a:r>
              <a:rPr lang="de-DE" sz="2400" dirty="0" err="1" smtClean="0"/>
              <a:t>Melanoma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breast</a:t>
            </a:r>
            <a:r>
              <a:rPr lang="de-DE" sz="2400" dirty="0" smtClean="0"/>
              <a:t> </a:t>
            </a:r>
            <a:r>
              <a:rPr lang="de-DE" sz="2400" dirty="0" err="1" smtClean="0"/>
              <a:t>cancer</a:t>
            </a:r>
            <a:r>
              <a:rPr lang="de-DE" sz="2400" dirty="0" smtClean="0"/>
              <a:t> </a:t>
            </a:r>
            <a:r>
              <a:rPr lang="de-DE" sz="2400" dirty="0" err="1" smtClean="0"/>
              <a:t>cells</a:t>
            </a:r>
            <a:r>
              <a:rPr lang="de-DE" sz="2400" dirty="0" smtClean="0"/>
              <a:t> express high </a:t>
            </a:r>
            <a:r>
              <a:rPr lang="de-DE" sz="2400" dirty="0" err="1" smtClean="0"/>
              <a:t>levels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PHGDH</a:t>
            </a:r>
          </a:p>
        </p:txBody>
      </p:sp>
      <p:sp>
        <p:nvSpPr>
          <p:cNvPr id="7" name="Gleichschenkliges Dreieck 6"/>
          <p:cNvSpPr/>
          <p:nvPr/>
        </p:nvSpPr>
        <p:spPr>
          <a:xfrm rot="16200000">
            <a:off x="2168602" y="1778862"/>
            <a:ext cx="274958" cy="288069"/>
          </a:xfrm>
          <a:prstGeom prst="triangl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leichschenkliges Dreieck 7"/>
          <p:cNvSpPr/>
          <p:nvPr/>
        </p:nvSpPr>
        <p:spPr>
          <a:xfrm rot="16200000">
            <a:off x="2168602" y="1503904"/>
            <a:ext cx="274958" cy="288069"/>
          </a:xfrm>
          <a:prstGeom prst="triangle">
            <a:avLst/>
          </a:prstGeom>
          <a:solidFill>
            <a:srgbClr val="00FF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leichschenkliges Dreieck 8"/>
          <p:cNvSpPr/>
          <p:nvPr/>
        </p:nvSpPr>
        <p:spPr>
          <a:xfrm rot="16200000">
            <a:off x="2168603" y="2981710"/>
            <a:ext cx="274958" cy="288069"/>
          </a:xfrm>
          <a:prstGeom prst="triangle">
            <a:avLst/>
          </a:prstGeom>
          <a:solidFill>
            <a:srgbClr val="00FF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/>
          <p:cNvSpPr/>
          <p:nvPr/>
        </p:nvSpPr>
        <p:spPr>
          <a:xfrm rot="16200000">
            <a:off x="2168604" y="4871546"/>
            <a:ext cx="274958" cy="288069"/>
          </a:xfrm>
          <a:prstGeom prst="triangle">
            <a:avLst/>
          </a:prstGeom>
          <a:solidFill>
            <a:srgbClr val="00FF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129560" y="6025445"/>
            <a:ext cx="0" cy="242687"/>
          </a:xfrm>
          <a:prstGeom prst="straightConnector1">
            <a:avLst/>
          </a:prstGeom>
          <a:ln w="28575" cmpd="sng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64859" y="6237663"/>
            <a:ext cx="29379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One-carbon</a:t>
            </a:r>
            <a:r>
              <a:rPr lang="de-DE" sz="1600" dirty="0" smtClean="0"/>
              <a:t> </a:t>
            </a:r>
            <a:r>
              <a:rPr lang="de-DE" sz="1600" dirty="0" err="1" smtClean="0"/>
              <a:t>metabolism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err="1" smtClean="0"/>
              <a:t>nucleotide</a:t>
            </a:r>
            <a:r>
              <a:rPr lang="de-DE" sz="1600" dirty="0" smtClean="0"/>
              <a:t> </a:t>
            </a:r>
            <a:r>
              <a:rPr lang="de-DE" sz="1600" dirty="0" err="1" smtClean="0"/>
              <a:t>synthesis</a:t>
            </a:r>
            <a:endParaRPr lang="de-DE" sz="1600" dirty="0"/>
          </a:p>
        </p:txBody>
      </p:sp>
    </p:spTree>
    <p:extLst>
      <p:ext uri="{BB962C8B-B14F-4D97-AF65-F5344CB8AC3E}">
        <p14:creationId xmlns="" xmlns:p14="http://schemas.microsoft.com/office/powerpoint/2010/main" val="21963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04" y="0"/>
            <a:ext cx="6957427" cy="685211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204487" y="889000"/>
            <a:ext cx="1657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PHGDH:</a:t>
            </a:r>
          </a:p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3 </a:t>
            </a:r>
            <a:r>
              <a:rPr lang="de-DE" sz="2400" dirty="0" err="1" smtClean="0">
                <a:solidFill>
                  <a:srgbClr val="FF0000"/>
                </a:solidFill>
              </a:rPr>
              <a:t>families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204487" y="5345289"/>
            <a:ext cx="16572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PSPH:</a:t>
            </a:r>
          </a:p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1 family</a:t>
            </a:r>
            <a:br>
              <a:rPr lang="de-DE" sz="2400" dirty="0" smtClean="0">
                <a:solidFill>
                  <a:srgbClr val="FF0000"/>
                </a:solidFill>
              </a:rPr>
            </a:b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60931" y="3493911"/>
            <a:ext cx="1657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PSAT1:</a:t>
            </a:r>
          </a:p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6 </a:t>
            </a:r>
            <a:r>
              <a:rPr lang="de-DE" sz="2400" dirty="0" err="1" smtClean="0">
                <a:solidFill>
                  <a:srgbClr val="FF0000"/>
                </a:solidFill>
              </a:rPr>
              <a:t>families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355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molecular</a:t>
            </a:r>
            <a:r>
              <a:rPr lang="de-DE" dirty="0" smtClean="0"/>
              <a:t> </a:t>
            </a:r>
            <a:r>
              <a:rPr lang="de-DE" dirty="0" err="1" smtClean="0"/>
              <a:t>findings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err="1" smtClean="0"/>
              <a:t>Biallelic</a:t>
            </a:r>
            <a:r>
              <a:rPr lang="de-DE" dirty="0" smtClean="0"/>
              <a:t> </a:t>
            </a:r>
            <a:r>
              <a:rPr lang="de-DE" dirty="0" err="1" smtClean="0"/>
              <a:t>mutations</a:t>
            </a:r>
            <a:r>
              <a:rPr lang="de-DE" dirty="0" smtClean="0"/>
              <a:t> in 10 out </a:t>
            </a:r>
            <a:r>
              <a:rPr lang="de-DE" dirty="0" err="1" smtClean="0"/>
              <a:t>of</a:t>
            </a:r>
            <a:r>
              <a:rPr lang="de-DE" dirty="0" smtClean="0"/>
              <a:t> 12 </a:t>
            </a:r>
            <a:r>
              <a:rPr lang="de-DE" dirty="0" err="1" smtClean="0"/>
              <a:t>families</a:t>
            </a:r>
            <a:endParaRPr lang="de-DE" dirty="0" smtClean="0"/>
          </a:p>
          <a:p>
            <a:r>
              <a:rPr lang="de-DE" dirty="0" smtClean="0"/>
              <a:t>All </a:t>
            </a:r>
            <a:r>
              <a:rPr lang="de-DE" dirty="0" err="1" smtClean="0"/>
              <a:t>mutations</a:t>
            </a:r>
            <a:r>
              <a:rPr lang="de-DE" dirty="0" smtClean="0"/>
              <a:t> </a:t>
            </a:r>
            <a:r>
              <a:rPr lang="de-DE" dirty="0" err="1" smtClean="0"/>
              <a:t>novel</a:t>
            </a:r>
            <a:r>
              <a:rPr lang="de-DE" dirty="0" smtClean="0"/>
              <a:t> </a:t>
            </a:r>
            <a:r>
              <a:rPr lang="de-DE" dirty="0" err="1" smtClean="0"/>
              <a:t>ones</a:t>
            </a:r>
            <a:endParaRPr lang="de-DE" dirty="0" smtClean="0"/>
          </a:p>
          <a:p>
            <a:r>
              <a:rPr lang="de-DE" dirty="0" err="1" smtClean="0"/>
              <a:t>Mostly</a:t>
            </a:r>
            <a:r>
              <a:rPr lang="de-DE" dirty="0" smtClean="0"/>
              <a:t> </a:t>
            </a:r>
            <a:r>
              <a:rPr lang="de-DE" dirty="0" err="1" smtClean="0"/>
              <a:t>missense</a:t>
            </a:r>
            <a:r>
              <a:rPr lang="de-DE" dirty="0"/>
              <a:t> </a:t>
            </a:r>
            <a:r>
              <a:rPr lang="de-DE" dirty="0" smtClean="0"/>
              <a:t>- </a:t>
            </a:r>
            <a:r>
              <a:rPr lang="de-DE" dirty="0" err="1" smtClean="0">
                <a:latin typeface="Abadi MT Condensed Light"/>
                <a:cs typeface="Abadi MT Condensed Light"/>
              </a:rPr>
              <a:t>except</a:t>
            </a:r>
            <a:r>
              <a:rPr lang="de-DE" dirty="0" smtClean="0">
                <a:latin typeface="Abadi MT Condensed Light"/>
                <a:cs typeface="Abadi MT Condensed Light"/>
              </a:rPr>
              <a:t> </a:t>
            </a:r>
            <a:r>
              <a:rPr lang="de-DE" dirty="0" err="1" smtClean="0">
                <a:latin typeface="Abadi MT Condensed Light"/>
                <a:cs typeface="Abadi MT Condensed Light"/>
              </a:rPr>
              <a:t>for</a:t>
            </a:r>
            <a:r>
              <a:rPr lang="de-DE" dirty="0" smtClean="0">
                <a:latin typeface="Abadi MT Condensed Light"/>
                <a:cs typeface="Abadi MT Condensed Light"/>
              </a:rPr>
              <a:t> </a:t>
            </a:r>
            <a:r>
              <a:rPr lang="de-DE" dirty="0" err="1" smtClean="0">
                <a:latin typeface="Abadi MT Condensed Light"/>
                <a:cs typeface="Abadi MT Condensed Light"/>
              </a:rPr>
              <a:t>one</a:t>
            </a:r>
            <a:r>
              <a:rPr lang="de-DE" dirty="0" smtClean="0">
                <a:latin typeface="Abadi MT Condensed Light"/>
                <a:cs typeface="Abadi MT Condensed Light"/>
              </a:rPr>
              <a:t> </a:t>
            </a:r>
            <a:r>
              <a:rPr lang="de-DE" dirty="0" err="1" smtClean="0">
                <a:latin typeface="Abadi MT Condensed Light"/>
                <a:cs typeface="Abadi MT Condensed Light"/>
              </a:rPr>
              <a:t>frameshift</a:t>
            </a:r>
            <a:r>
              <a:rPr lang="de-DE" dirty="0" smtClean="0">
                <a:latin typeface="Abadi MT Condensed Light"/>
                <a:cs typeface="Abadi MT Condensed Light"/>
              </a:rPr>
              <a:t> </a:t>
            </a:r>
            <a:r>
              <a:rPr lang="de-DE" dirty="0" err="1" smtClean="0">
                <a:latin typeface="Abadi MT Condensed Light"/>
                <a:cs typeface="Abadi MT Condensed Light"/>
              </a:rPr>
              <a:t>mut</a:t>
            </a:r>
            <a:r>
              <a:rPr lang="de-DE" dirty="0" smtClean="0">
                <a:latin typeface="Abadi MT Condensed Light"/>
                <a:cs typeface="Abadi MT Condensed Light"/>
              </a:rPr>
              <a:t>. </a:t>
            </a:r>
            <a:r>
              <a:rPr lang="de-DE" dirty="0" err="1" smtClean="0">
                <a:latin typeface="Abadi MT Condensed Light"/>
                <a:cs typeface="Abadi MT Condensed Light"/>
              </a:rPr>
              <a:t>of</a:t>
            </a:r>
            <a:r>
              <a:rPr lang="de-DE" dirty="0" smtClean="0">
                <a:latin typeface="Abadi MT Condensed Light"/>
                <a:cs typeface="Abadi MT Condensed Light"/>
              </a:rPr>
              <a:t> last </a:t>
            </a:r>
            <a:r>
              <a:rPr lang="de-DE" dirty="0" err="1" smtClean="0">
                <a:latin typeface="Abadi MT Condensed Light"/>
                <a:cs typeface="Abadi MT Condensed Light"/>
              </a:rPr>
              <a:t>exon</a:t>
            </a:r>
            <a:r>
              <a:rPr lang="de-DE" dirty="0" smtClean="0">
                <a:latin typeface="Abadi MT Condensed Light"/>
                <a:cs typeface="Abadi MT Condensed Light"/>
              </a:rPr>
              <a:t> (PHGDH), </a:t>
            </a:r>
            <a:r>
              <a:rPr lang="de-DE" dirty="0" err="1" smtClean="0">
                <a:latin typeface="Abadi MT Condensed Light"/>
                <a:cs typeface="Abadi MT Condensed Light"/>
              </a:rPr>
              <a:t>one</a:t>
            </a:r>
            <a:r>
              <a:rPr lang="de-DE" dirty="0" smtClean="0">
                <a:latin typeface="Abadi MT Condensed Light"/>
                <a:cs typeface="Abadi MT Condensed Light"/>
              </a:rPr>
              <a:t> </a:t>
            </a:r>
            <a:r>
              <a:rPr lang="de-DE" dirty="0" err="1" smtClean="0">
                <a:latin typeface="Abadi MT Condensed Light"/>
                <a:cs typeface="Abadi MT Condensed Light"/>
              </a:rPr>
              <a:t>het</a:t>
            </a:r>
            <a:r>
              <a:rPr lang="de-DE" dirty="0" smtClean="0">
                <a:latin typeface="Abadi MT Condensed Light"/>
                <a:cs typeface="Abadi MT Condensed Light"/>
              </a:rPr>
              <a:t>. 3-exon </a:t>
            </a:r>
            <a:r>
              <a:rPr lang="de-DE" dirty="0" err="1" smtClean="0">
                <a:latin typeface="Abadi MT Condensed Light"/>
                <a:cs typeface="Abadi MT Condensed Light"/>
              </a:rPr>
              <a:t>deletion</a:t>
            </a:r>
            <a:r>
              <a:rPr lang="de-DE" dirty="0" smtClean="0">
                <a:latin typeface="Abadi MT Condensed Light"/>
                <a:cs typeface="Abadi MT Condensed Light"/>
              </a:rPr>
              <a:t> (PHGDH), </a:t>
            </a:r>
            <a:br>
              <a:rPr lang="de-DE" dirty="0" smtClean="0">
                <a:latin typeface="Abadi MT Condensed Light"/>
                <a:cs typeface="Abadi MT Condensed Light"/>
              </a:rPr>
            </a:br>
            <a:r>
              <a:rPr lang="de-DE" dirty="0" err="1" smtClean="0">
                <a:latin typeface="Abadi MT Condensed Light"/>
                <a:cs typeface="Abadi MT Condensed Light"/>
              </a:rPr>
              <a:t>one</a:t>
            </a:r>
            <a:r>
              <a:rPr lang="de-DE" dirty="0" smtClean="0">
                <a:latin typeface="Abadi MT Condensed Light"/>
                <a:cs typeface="Abadi MT Condensed Light"/>
              </a:rPr>
              <a:t> </a:t>
            </a:r>
            <a:r>
              <a:rPr lang="de-DE" dirty="0" err="1" smtClean="0">
                <a:latin typeface="Abadi MT Condensed Light"/>
                <a:cs typeface="Abadi MT Condensed Light"/>
              </a:rPr>
              <a:t>frameshift</a:t>
            </a:r>
            <a:r>
              <a:rPr lang="de-DE" dirty="0" smtClean="0">
                <a:latin typeface="Abadi MT Condensed Light"/>
                <a:cs typeface="Abadi MT Condensed Light"/>
              </a:rPr>
              <a:t> </a:t>
            </a:r>
            <a:r>
              <a:rPr lang="de-DE" dirty="0" err="1" smtClean="0">
                <a:latin typeface="Abadi MT Condensed Light"/>
                <a:cs typeface="Abadi MT Condensed Light"/>
              </a:rPr>
              <a:t>mut</a:t>
            </a:r>
            <a:r>
              <a:rPr lang="de-DE" dirty="0" smtClean="0">
                <a:latin typeface="Abadi MT Condensed Light"/>
                <a:cs typeface="Abadi MT Condensed Light"/>
              </a:rPr>
              <a:t>. </a:t>
            </a:r>
            <a:r>
              <a:rPr lang="de-DE" dirty="0" err="1" smtClean="0">
                <a:latin typeface="Abadi MT Condensed Light"/>
                <a:cs typeface="Abadi MT Condensed Light"/>
              </a:rPr>
              <a:t>of</a:t>
            </a:r>
            <a:r>
              <a:rPr lang="de-DE" dirty="0" smtClean="0">
                <a:latin typeface="Abadi MT Condensed Light"/>
                <a:cs typeface="Abadi MT Condensed Light"/>
              </a:rPr>
              <a:t> </a:t>
            </a:r>
            <a:r>
              <a:rPr lang="de-DE" dirty="0" err="1" smtClean="0">
                <a:latin typeface="Abadi MT Condensed Light"/>
                <a:cs typeface="Abadi MT Condensed Light"/>
              </a:rPr>
              <a:t>next</a:t>
            </a:r>
            <a:r>
              <a:rPr lang="de-DE" dirty="0" smtClean="0">
                <a:latin typeface="Abadi MT Condensed Light"/>
                <a:cs typeface="Abadi MT Condensed Light"/>
              </a:rPr>
              <a:t>-</a:t>
            </a:r>
            <a:r>
              <a:rPr lang="de-DE" dirty="0" err="1" smtClean="0">
                <a:latin typeface="Abadi MT Condensed Light"/>
                <a:cs typeface="Abadi MT Condensed Light"/>
              </a:rPr>
              <a:t>to</a:t>
            </a:r>
            <a:r>
              <a:rPr lang="de-DE" dirty="0" smtClean="0">
                <a:latin typeface="Abadi MT Condensed Light"/>
                <a:cs typeface="Abadi MT Condensed Light"/>
              </a:rPr>
              <a:t>-last </a:t>
            </a:r>
            <a:r>
              <a:rPr lang="de-DE" dirty="0" err="1" smtClean="0">
                <a:latin typeface="Abadi MT Condensed Light"/>
                <a:cs typeface="Abadi MT Condensed Light"/>
              </a:rPr>
              <a:t>exon</a:t>
            </a:r>
            <a:r>
              <a:rPr lang="de-DE" dirty="0" smtClean="0">
                <a:latin typeface="Abadi MT Condensed Light"/>
                <a:cs typeface="Abadi MT Condensed Light"/>
              </a:rPr>
              <a:t> (PSPH)</a:t>
            </a:r>
          </a:p>
          <a:p>
            <a:r>
              <a:rPr lang="de-DE" dirty="0" err="1" smtClean="0"/>
              <a:t>Mutations</a:t>
            </a:r>
            <a:r>
              <a:rPr lang="de-DE" dirty="0" smtClean="0"/>
              <a:t> </a:t>
            </a:r>
            <a:r>
              <a:rPr lang="de-DE" dirty="0" err="1" smtClean="0"/>
              <a:t>probably</a:t>
            </a:r>
            <a:r>
              <a:rPr lang="de-DE" dirty="0" smtClean="0"/>
              <a:t> do not </a:t>
            </a:r>
            <a:r>
              <a:rPr lang="de-DE" dirty="0" err="1" smtClean="0"/>
              <a:t>lead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absence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gene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endParaRPr lang="de-DE" dirty="0" smtClean="0"/>
          </a:p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functional</a:t>
            </a:r>
            <a:r>
              <a:rPr lang="de-DE" dirty="0" smtClean="0"/>
              <a:t> </a:t>
            </a:r>
            <a:r>
              <a:rPr lang="de-DE" dirty="0" err="1" smtClean="0"/>
              <a:t>testing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6228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fati\Desktop\neu laxova\Neu-Laxova Kariminejad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2549" y="1456596"/>
            <a:ext cx="4949314" cy="314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nima.LABDOMA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192" y="62241"/>
            <a:ext cx="3749675" cy="62849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81867" y="5057773"/>
            <a:ext cx="47099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OMIM:  </a:t>
            </a:r>
            <a:r>
              <a:rPr lang="en-US" sz="1100" dirty="0" err="1" smtClean="0"/>
              <a:t>Karimi</a:t>
            </a:r>
            <a:r>
              <a:rPr lang="en-US" sz="1100" dirty="0" smtClean="0"/>
              <a:t>-</a:t>
            </a:r>
            <a:r>
              <a:rPr lang="en-US" sz="1100" dirty="0" err="1" smtClean="0"/>
              <a:t>Nejad</a:t>
            </a:r>
            <a:r>
              <a:rPr lang="en-US" sz="1100" dirty="0" smtClean="0"/>
              <a:t> et al. (1987) emphasized </a:t>
            </a:r>
            <a:r>
              <a:rPr lang="en-US" sz="1100" dirty="0" err="1" smtClean="0"/>
              <a:t>ichthyotic</a:t>
            </a:r>
            <a:r>
              <a:rPr lang="en-US" sz="1100" dirty="0" smtClean="0"/>
              <a:t> skin lesions as a prominent characteristic change and called attention to the increased fatty tissue beneath the epidermis and the atrophic muscles embedded therein.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ung 12"/>
          <p:cNvGrpSpPr>
            <a:grpSpLocks noChangeAspect="1"/>
          </p:cNvGrpSpPr>
          <p:nvPr/>
        </p:nvGrpSpPr>
        <p:grpSpPr>
          <a:xfrm>
            <a:off x="582329" y="446320"/>
            <a:ext cx="7886262" cy="5965908"/>
            <a:chOff x="128770" y="93095"/>
            <a:chExt cx="8907726" cy="6738634"/>
          </a:xfrm>
        </p:grpSpPr>
        <p:pic>
          <p:nvPicPr>
            <p:cNvPr id="2" name="Picture 5" descr="C:\Users\fati\Desktop\New folder (2)\Reza Atefi-4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22601" t="5531" r="41546" b="34262"/>
            <a:stretch/>
          </p:blipFill>
          <p:spPr bwMode="auto">
            <a:xfrm>
              <a:off x="2139649" y="3735730"/>
              <a:ext cx="1470746" cy="3095999"/>
            </a:xfrm>
            <a:prstGeom prst="rect">
              <a:avLst/>
            </a:prstGeom>
            <a:noFill/>
          </p:spPr>
        </p:pic>
        <p:pic>
          <p:nvPicPr>
            <p:cNvPr id="4" name="Grafik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34" t="5783" r="4465" b="4316"/>
            <a:stretch/>
          </p:blipFill>
          <p:spPr>
            <a:xfrm rot="16200000">
              <a:off x="4014743" y="787185"/>
              <a:ext cx="3528000" cy="2198367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55" r="3661"/>
            <a:stretch/>
          </p:blipFill>
          <p:spPr>
            <a:xfrm rot="5400000">
              <a:off x="-37440" y="288578"/>
              <a:ext cx="2252586" cy="1920165"/>
            </a:xfrm>
            <a:prstGeom prst="rect">
              <a:avLst/>
            </a:prstGeom>
          </p:spPr>
        </p:pic>
        <p:pic>
          <p:nvPicPr>
            <p:cNvPr id="6" name="Grafik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310" r="13982" b="-1004"/>
            <a:stretch/>
          </p:blipFill>
          <p:spPr>
            <a:xfrm rot="5400000">
              <a:off x="243447" y="2295505"/>
              <a:ext cx="1691366" cy="1920720"/>
            </a:xfrm>
            <a:prstGeom prst="rect">
              <a:avLst/>
            </a:prstGeom>
          </p:spPr>
        </p:pic>
        <p:pic>
          <p:nvPicPr>
            <p:cNvPr id="7" name="Grafik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877" t="13238" r="1359"/>
            <a:stretch/>
          </p:blipFill>
          <p:spPr>
            <a:xfrm rot="16200000">
              <a:off x="6701982" y="4497216"/>
              <a:ext cx="3095999" cy="1573028"/>
            </a:xfrm>
            <a:prstGeom prst="rect">
              <a:avLst/>
            </a:prstGeom>
          </p:spPr>
        </p:pic>
        <p:pic>
          <p:nvPicPr>
            <p:cNvPr id="8" name="Grafik 2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533" r="1737" b="3863"/>
            <a:stretch/>
          </p:blipFill>
          <p:spPr>
            <a:xfrm rot="5400000">
              <a:off x="2709769" y="4678675"/>
              <a:ext cx="3095999" cy="1210109"/>
            </a:xfrm>
            <a:prstGeom prst="rect">
              <a:avLst/>
            </a:prstGeom>
          </p:spPr>
        </p:pic>
        <p:pic>
          <p:nvPicPr>
            <p:cNvPr id="9" name="Picture 3" descr="SP_A0698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833" r="26324"/>
            <a:stretch/>
          </p:blipFill>
          <p:spPr bwMode="auto">
            <a:xfrm>
              <a:off x="128770" y="4155456"/>
              <a:ext cx="1920166" cy="267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C:\Users\fati\Desktop\New folder (2)\Delafrooz-2.tif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3608" r="13845" b="28181"/>
            <a:stretch/>
          </p:blipFill>
          <p:spPr bwMode="auto">
            <a:xfrm rot="5400000">
              <a:off x="6243060" y="827658"/>
              <a:ext cx="3528000" cy="2058873"/>
            </a:xfrm>
            <a:prstGeom prst="rect">
              <a:avLst/>
            </a:prstGeom>
            <a:noFill/>
          </p:spPr>
        </p:pic>
        <p:pic>
          <p:nvPicPr>
            <p:cNvPr id="11" name="Picture 6" descr="C:\Users\fati\Desktop\New folder (2)\Masoomeh Ranjbar-2.tif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l="-992" t="33565" r="-1" b="12755"/>
            <a:stretch/>
          </p:blipFill>
          <p:spPr bwMode="auto">
            <a:xfrm rot="16200000" flipH="1">
              <a:off x="4615151" y="4025722"/>
              <a:ext cx="3095990" cy="2516008"/>
            </a:xfrm>
            <a:prstGeom prst="rect">
              <a:avLst/>
            </a:prstGeom>
            <a:noFill/>
          </p:spPr>
        </p:pic>
        <p:pic>
          <p:nvPicPr>
            <p:cNvPr id="12" name="Bild 11" descr="IMG_0124.jp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212" t="3257" r="1853" b="7408"/>
            <a:stretch/>
          </p:blipFill>
          <p:spPr>
            <a:xfrm rot="5400000">
              <a:off x="1607645" y="654373"/>
              <a:ext cx="3528002" cy="2463994"/>
            </a:xfrm>
            <a:prstGeom prst="rect">
              <a:avLst/>
            </a:prstGeom>
          </p:spPr>
        </p:pic>
      </p:grpSp>
      <p:sp>
        <p:nvSpPr>
          <p:cNvPr id="14" name="Textfeld 13"/>
          <p:cNvSpPr txBox="1"/>
          <p:nvPr/>
        </p:nvSpPr>
        <p:spPr>
          <a:xfrm>
            <a:off x="4544061" y="62570"/>
            <a:ext cx="206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PSAT1: R342Dfs</a:t>
            </a:r>
            <a:r>
              <a:rPr lang="de-DE" dirty="0"/>
              <a:t>*6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697649" y="69779"/>
            <a:ext cx="166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PSAT1: S179L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1343263" y="6364275"/>
            <a:ext cx="166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PSAT1: A99V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205837" y="6364275"/>
            <a:ext cx="209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PSAT1: A99V/S179L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5222011" y="6364275"/>
            <a:ext cx="185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PSPH: G90Afs*2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442554" y="62570"/>
            <a:ext cx="206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PHGDH: A286P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2418828" y="62570"/>
            <a:ext cx="206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PHGDH: R54C/del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4793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PSAT1: A99V</a:t>
            </a:r>
            <a:endParaRPr lang="de-DE" dirty="0"/>
          </a:p>
        </p:txBody>
      </p:sp>
      <p:grpSp>
        <p:nvGrpSpPr>
          <p:cNvPr id="6" name="Gruppierung 5"/>
          <p:cNvGrpSpPr>
            <a:grpSpLocks noChangeAspect="1"/>
          </p:cNvGrpSpPr>
          <p:nvPr/>
        </p:nvGrpSpPr>
        <p:grpSpPr>
          <a:xfrm>
            <a:off x="349887" y="1417638"/>
            <a:ext cx="8424491" cy="5219996"/>
            <a:chOff x="349887" y="3671250"/>
            <a:chExt cx="4423633" cy="2740978"/>
          </a:xfrm>
        </p:grpSpPr>
        <p:pic>
          <p:nvPicPr>
            <p:cNvPr id="3" name="Picture 5" descr="C:\Users\fati\Desktop\New folder (2)\Reza Atefi-4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22601" t="5531" r="41546" b="34262"/>
            <a:stretch/>
          </p:blipFill>
          <p:spPr bwMode="auto">
            <a:xfrm>
              <a:off x="2362617" y="3671250"/>
              <a:ext cx="1302093" cy="2740978"/>
            </a:xfrm>
            <a:prstGeom prst="rect">
              <a:avLst/>
            </a:prstGeom>
            <a:noFill/>
          </p:spPr>
        </p:pic>
        <p:pic>
          <p:nvPicPr>
            <p:cNvPr id="4" name="Grafik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533" r="1737" b="3863"/>
            <a:stretch/>
          </p:blipFill>
          <p:spPr>
            <a:xfrm rot="5400000">
              <a:off x="2867359" y="4506067"/>
              <a:ext cx="2740978" cy="1071344"/>
            </a:xfrm>
            <a:prstGeom prst="rect">
              <a:avLst/>
            </a:prstGeom>
          </p:spPr>
        </p:pic>
        <p:pic>
          <p:nvPicPr>
            <p:cNvPr id="5" name="Picture 3" descr="SP_A069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833" r="26324"/>
            <a:stretch/>
          </p:blipFill>
          <p:spPr bwMode="auto">
            <a:xfrm>
              <a:off x="349887" y="3682750"/>
              <a:ext cx="1958338" cy="2729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015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uppierung 90"/>
          <p:cNvGrpSpPr>
            <a:grpSpLocks noChangeAspect="1"/>
          </p:cNvGrpSpPr>
          <p:nvPr/>
        </p:nvGrpSpPr>
        <p:grpSpPr>
          <a:xfrm>
            <a:off x="3078957" y="964420"/>
            <a:ext cx="6094242" cy="3095990"/>
            <a:chOff x="4906963" y="2427288"/>
            <a:chExt cx="3959225" cy="2011362"/>
          </a:xfrm>
        </p:grpSpPr>
        <p:pic>
          <p:nvPicPr>
            <p:cNvPr id="87" name="Picture 155" descr="rezaeelo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906"/>
            <a:stretch>
              <a:fillRect/>
            </a:stretch>
          </p:blipFill>
          <p:spPr bwMode="auto">
            <a:xfrm>
              <a:off x="4906963" y="2427288"/>
              <a:ext cx="3959225" cy="201136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Line 6"/>
            <p:cNvSpPr>
              <a:spLocks noChangeShapeType="1"/>
            </p:cNvSpPr>
            <p:nvPr/>
          </p:nvSpPr>
          <p:spPr bwMode="auto">
            <a:xfrm>
              <a:off x="5416550" y="3897313"/>
              <a:ext cx="0" cy="17938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Line 6"/>
            <p:cNvSpPr>
              <a:spLocks noChangeShapeType="1"/>
            </p:cNvSpPr>
            <p:nvPr/>
          </p:nvSpPr>
          <p:spPr bwMode="auto">
            <a:xfrm>
              <a:off x="7366000" y="3403600"/>
              <a:ext cx="0" cy="1793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Line 6"/>
            <p:cNvSpPr>
              <a:spLocks noChangeShapeType="1"/>
            </p:cNvSpPr>
            <p:nvPr/>
          </p:nvSpPr>
          <p:spPr bwMode="auto">
            <a:xfrm>
              <a:off x="6919913" y="2957513"/>
              <a:ext cx="0" cy="17938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83418" y="695277"/>
            <a:ext cx="2254250" cy="2038350"/>
            <a:chOff x="31" y="2954"/>
            <a:chExt cx="1420" cy="1284"/>
          </a:xfrm>
        </p:grpSpPr>
        <p:sp>
          <p:nvSpPr>
            <p:cNvPr id="3" name="Text Box 37"/>
            <p:cNvSpPr txBox="1">
              <a:spLocks noChangeArrowheads="1"/>
            </p:cNvSpPr>
            <p:nvPr/>
          </p:nvSpPr>
          <p:spPr bwMode="auto">
            <a:xfrm>
              <a:off x="974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4" name="Text Box 38"/>
            <p:cNvSpPr txBox="1">
              <a:spLocks noChangeArrowheads="1"/>
            </p:cNvSpPr>
            <p:nvPr/>
          </p:nvSpPr>
          <p:spPr bwMode="auto">
            <a:xfrm>
              <a:off x="403" y="4103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sp>
          <p:nvSpPr>
            <p:cNvPr id="5" name="Text Box 39"/>
            <p:cNvSpPr txBox="1">
              <a:spLocks noChangeArrowheads="1"/>
            </p:cNvSpPr>
            <p:nvPr/>
          </p:nvSpPr>
          <p:spPr bwMode="auto">
            <a:xfrm>
              <a:off x="62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31" y="2954"/>
              <a:ext cx="1344" cy="1207"/>
              <a:chOff x="31" y="2954"/>
              <a:chExt cx="1344" cy="1207"/>
            </a:xfrm>
          </p:grpSpPr>
          <p:sp>
            <p:nvSpPr>
              <p:cNvPr id="15" name="Line 41"/>
              <p:cNvSpPr>
                <a:spLocks noChangeShapeType="1"/>
              </p:cNvSpPr>
              <p:nvPr/>
            </p:nvSpPr>
            <p:spPr bwMode="auto">
              <a:xfrm rot="5400000">
                <a:off x="110" y="3477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6" name="Group 42"/>
              <p:cNvGrpSpPr>
                <a:grpSpLocks/>
              </p:cNvGrpSpPr>
              <p:nvPr/>
            </p:nvGrpSpPr>
            <p:grpSpPr bwMode="auto">
              <a:xfrm>
                <a:off x="31" y="3308"/>
                <a:ext cx="386" cy="113"/>
                <a:chOff x="73" y="3278"/>
                <a:chExt cx="386" cy="113"/>
              </a:xfrm>
            </p:grpSpPr>
            <p:sp>
              <p:nvSpPr>
                <p:cNvPr id="79" name="Rectangle 43"/>
                <p:cNvSpPr>
                  <a:spLocks noChangeArrowheads="1"/>
                </p:cNvSpPr>
                <p:nvPr/>
              </p:nvSpPr>
              <p:spPr bwMode="auto">
                <a:xfrm rot="10800000">
                  <a:off x="346" y="3278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0" name="Oval 4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73" y="327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1" name="Line 45"/>
                <p:cNvSpPr>
                  <a:spLocks noChangeShapeType="1"/>
                </p:cNvSpPr>
                <p:nvPr/>
              </p:nvSpPr>
              <p:spPr bwMode="auto">
                <a:xfrm rot="10800000">
                  <a:off x="186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7" name="Line 46"/>
              <p:cNvSpPr>
                <a:spLocks noChangeShapeType="1"/>
              </p:cNvSpPr>
              <p:nvPr/>
            </p:nvSpPr>
            <p:spPr bwMode="auto">
              <a:xfrm rot="5400000">
                <a:off x="716" y="348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8" name="Group 47"/>
              <p:cNvGrpSpPr>
                <a:grpSpLocks/>
              </p:cNvGrpSpPr>
              <p:nvPr/>
            </p:nvGrpSpPr>
            <p:grpSpPr bwMode="auto">
              <a:xfrm>
                <a:off x="637" y="3307"/>
                <a:ext cx="386" cy="113"/>
                <a:chOff x="637" y="3277"/>
                <a:chExt cx="386" cy="113"/>
              </a:xfrm>
            </p:grpSpPr>
            <p:sp>
              <p:nvSpPr>
                <p:cNvPr id="76" name="Rectangle 48"/>
                <p:cNvSpPr>
                  <a:spLocks noChangeArrowheads="1"/>
                </p:cNvSpPr>
                <p:nvPr/>
              </p:nvSpPr>
              <p:spPr bwMode="auto">
                <a:xfrm>
                  <a:off x="637" y="3277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7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910" y="3277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8" name="Line 50"/>
                <p:cNvSpPr>
                  <a:spLocks noChangeShapeType="1"/>
                </p:cNvSpPr>
                <p:nvPr/>
              </p:nvSpPr>
              <p:spPr bwMode="auto">
                <a:xfrm>
                  <a:off x="751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9" name="Line 51"/>
              <p:cNvSpPr>
                <a:spLocks noChangeShapeType="1"/>
              </p:cNvSpPr>
              <p:nvPr/>
            </p:nvSpPr>
            <p:spPr bwMode="auto">
              <a:xfrm>
                <a:off x="627" y="3602"/>
                <a:ext cx="39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Oval 52"/>
              <p:cNvSpPr>
                <a:spLocks noChangeAspect="1" noChangeArrowheads="1"/>
              </p:cNvSpPr>
              <p:nvPr/>
            </p:nvSpPr>
            <p:spPr bwMode="auto">
              <a:xfrm>
                <a:off x="1261" y="330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21" name="Group 53"/>
              <p:cNvGrpSpPr>
                <a:grpSpLocks/>
              </p:cNvGrpSpPr>
              <p:nvPr/>
            </p:nvGrpSpPr>
            <p:grpSpPr bwMode="auto">
              <a:xfrm>
                <a:off x="279" y="3657"/>
                <a:ext cx="406" cy="113"/>
                <a:chOff x="231" y="3659"/>
                <a:chExt cx="406" cy="113"/>
              </a:xfrm>
            </p:grpSpPr>
            <p:sp>
              <p:nvSpPr>
                <p:cNvPr id="71" name="Rectangle 54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2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73" name="Group 56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74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2" name="Group 59"/>
              <p:cNvGrpSpPr>
                <a:grpSpLocks/>
              </p:cNvGrpSpPr>
              <p:nvPr/>
            </p:nvGrpSpPr>
            <p:grpSpPr bwMode="auto">
              <a:xfrm>
                <a:off x="571" y="2954"/>
                <a:ext cx="526" cy="306"/>
                <a:chOff x="516" y="1783"/>
                <a:chExt cx="526" cy="306"/>
              </a:xfrm>
            </p:grpSpPr>
            <p:sp>
              <p:nvSpPr>
                <p:cNvPr id="66" name="Line 60"/>
                <p:cNvSpPr>
                  <a:spLocks noChangeShapeType="1"/>
                </p:cNvSpPr>
                <p:nvPr/>
              </p:nvSpPr>
              <p:spPr bwMode="auto">
                <a:xfrm rot="5400000">
                  <a:off x="654" y="1965"/>
                  <a:ext cx="24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67" name="Group 61"/>
                <p:cNvGrpSpPr>
                  <a:grpSpLocks/>
                </p:cNvGrpSpPr>
                <p:nvPr/>
              </p:nvGrpSpPr>
              <p:grpSpPr bwMode="auto">
                <a:xfrm>
                  <a:off x="516" y="1783"/>
                  <a:ext cx="526" cy="113"/>
                  <a:chOff x="516" y="1792"/>
                  <a:chExt cx="526" cy="113"/>
                </a:xfrm>
              </p:grpSpPr>
              <p:sp>
                <p:nvSpPr>
                  <p:cNvPr id="68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1792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9" name="Oval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29" y="1792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636" y="1849"/>
                    <a:ext cx="29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3" name="Line 65"/>
              <p:cNvSpPr>
                <a:spLocks noChangeShapeType="1"/>
              </p:cNvSpPr>
              <p:nvPr/>
            </p:nvSpPr>
            <p:spPr bwMode="auto">
              <a:xfrm>
                <a:off x="353" y="3258"/>
                <a:ext cx="9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Line 66"/>
              <p:cNvSpPr>
                <a:spLocks noChangeShapeType="1"/>
              </p:cNvSpPr>
              <p:nvPr/>
            </p:nvSpPr>
            <p:spPr bwMode="auto">
              <a:xfrm>
                <a:off x="359" y="3256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Line 67"/>
              <p:cNvSpPr>
                <a:spLocks noChangeShapeType="1"/>
              </p:cNvSpPr>
              <p:nvPr/>
            </p:nvSpPr>
            <p:spPr bwMode="auto">
              <a:xfrm>
                <a:off x="694" y="3257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Line 68"/>
              <p:cNvSpPr>
                <a:spLocks noChangeShapeType="1"/>
              </p:cNvSpPr>
              <p:nvPr/>
            </p:nvSpPr>
            <p:spPr bwMode="auto">
              <a:xfrm rot="5400000">
                <a:off x="393" y="3819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Line 69"/>
              <p:cNvSpPr>
                <a:spLocks noChangeShapeType="1"/>
              </p:cNvSpPr>
              <p:nvPr/>
            </p:nvSpPr>
            <p:spPr bwMode="auto">
              <a:xfrm>
                <a:off x="260" y="3902"/>
                <a:ext cx="4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Line 70"/>
              <p:cNvSpPr>
                <a:spLocks noChangeShapeType="1"/>
              </p:cNvSpPr>
              <p:nvPr/>
            </p:nvSpPr>
            <p:spPr bwMode="auto">
              <a:xfrm>
                <a:off x="26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9" name="Group 71"/>
              <p:cNvGrpSpPr>
                <a:grpSpLocks noChangeAspect="1"/>
              </p:cNvGrpSpPr>
              <p:nvPr/>
            </p:nvGrpSpPr>
            <p:grpSpPr bwMode="auto">
              <a:xfrm>
                <a:off x="427" y="3958"/>
                <a:ext cx="113" cy="202"/>
                <a:chOff x="2398" y="1178"/>
                <a:chExt cx="227" cy="408"/>
              </a:xfrm>
            </p:grpSpPr>
            <p:sp>
              <p:nvSpPr>
                <p:cNvPr id="64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5" name="Line 73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0" name="Line 74"/>
              <p:cNvSpPr>
                <a:spLocks noChangeShapeType="1"/>
              </p:cNvSpPr>
              <p:nvPr/>
            </p:nvSpPr>
            <p:spPr bwMode="auto">
              <a:xfrm>
                <a:off x="48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Line 75"/>
              <p:cNvSpPr>
                <a:spLocks noChangeShapeType="1"/>
              </p:cNvSpPr>
              <p:nvPr/>
            </p:nvSpPr>
            <p:spPr bwMode="auto">
              <a:xfrm>
                <a:off x="708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Oval 76"/>
              <p:cNvSpPr>
                <a:spLocks noChangeAspect="1" noChangeArrowheads="1"/>
              </p:cNvSpPr>
              <p:nvPr/>
            </p:nvSpPr>
            <p:spPr bwMode="auto">
              <a:xfrm>
                <a:off x="50" y="365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4</a:t>
                </a:r>
              </a:p>
            </p:txBody>
          </p:sp>
          <p:grpSp>
            <p:nvGrpSpPr>
              <p:cNvPr id="33" name="Group 77"/>
              <p:cNvGrpSpPr>
                <a:grpSpLocks/>
              </p:cNvGrpSpPr>
              <p:nvPr/>
            </p:nvGrpSpPr>
            <p:grpSpPr bwMode="auto">
              <a:xfrm>
                <a:off x="1018" y="3728"/>
                <a:ext cx="314" cy="415"/>
                <a:chOff x="994" y="3728"/>
                <a:chExt cx="314" cy="415"/>
              </a:xfrm>
            </p:grpSpPr>
            <p:grpSp>
              <p:nvGrpSpPr>
                <p:cNvPr id="53" name="Group 78"/>
                <p:cNvGrpSpPr>
                  <a:grpSpLocks/>
                </p:cNvGrpSpPr>
                <p:nvPr/>
              </p:nvGrpSpPr>
              <p:grpSpPr bwMode="auto">
                <a:xfrm>
                  <a:off x="1033" y="3908"/>
                  <a:ext cx="231" cy="103"/>
                  <a:chOff x="862" y="3908"/>
                  <a:chExt cx="231" cy="103"/>
                </a:xfrm>
              </p:grpSpPr>
              <p:sp>
                <p:nvSpPr>
                  <p:cNvPr id="61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" y="3908"/>
                    <a:ext cx="117" cy="10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2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973" y="3908"/>
                    <a:ext cx="120" cy="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926" y="3957"/>
                    <a:ext cx="11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4" name="Group 82"/>
                <p:cNvGrpSpPr>
                  <a:grpSpLocks noChangeAspect="1"/>
                </p:cNvGrpSpPr>
                <p:nvPr/>
              </p:nvGrpSpPr>
              <p:grpSpPr bwMode="auto">
                <a:xfrm>
                  <a:off x="994" y="3985"/>
                  <a:ext cx="79" cy="157"/>
                  <a:chOff x="3713" y="2840"/>
                  <a:chExt cx="159" cy="317"/>
                </a:xfrm>
              </p:grpSpPr>
              <p:sp>
                <p:nvSpPr>
                  <p:cNvPr id="59" name="Rectangle 83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0" name="Line 84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5" name="Group 85"/>
                <p:cNvGrpSpPr>
                  <a:grpSpLocks noChangeAspect="1"/>
                </p:cNvGrpSpPr>
                <p:nvPr/>
              </p:nvGrpSpPr>
              <p:grpSpPr bwMode="auto">
                <a:xfrm>
                  <a:off x="1229" y="3986"/>
                  <a:ext cx="79" cy="157"/>
                  <a:chOff x="3713" y="2840"/>
                  <a:chExt cx="159" cy="317"/>
                </a:xfrm>
              </p:grpSpPr>
              <p:sp>
                <p:nvSpPr>
                  <p:cNvPr id="57" name="Rectangle 86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8" name="Line 87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6" name="Line 88"/>
                <p:cNvSpPr>
                  <a:spLocks noChangeShapeType="1"/>
                </p:cNvSpPr>
                <p:nvPr/>
              </p:nvSpPr>
              <p:spPr bwMode="auto">
                <a:xfrm rot="5400000">
                  <a:off x="1057" y="3819"/>
                  <a:ext cx="18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4" name="Rectangle 89"/>
              <p:cNvSpPr>
                <a:spLocks noChangeArrowheads="1"/>
              </p:cNvSpPr>
              <p:nvPr/>
            </p:nvSpPr>
            <p:spPr bwMode="auto">
              <a:xfrm>
                <a:off x="773" y="3656"/>
                <a:ext cx="113" cy="1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2</a:t>
                </a:r>
              </a:p>
            </p:txBody>
          </p:sp>
          <p:grpSp>
            <p:nvGrpSpPr>
              <p:cNvPr id="35" name="Group 90"/>
              <p:cNvGrpSpPr>
                <a:grpSpLocks/>
              </p:cNvGrpSpPr>
              <p:nvPr/>
            </p:nvGrpSpPr>
            <p:grpSpPr bwMode="auto">
              <a:xfrm rot="10800000">
                <a:off x="969" y="3657"/>
                <a:ext cx="406" cy="113"/>
                <a:chOff x="231" y="3659"/>
                <a:chExt cx="406" cy="113"/>
              </a:xfrm>
            </p:grpSpPr>
            <p:sp>
              <p:nvSpPr>
                <p:cNvPr id="48" name="Rectangle 91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9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50" name="Group 93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51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2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36" name="Line 96"/>
              <p:cNvSpPr>
                <a:spLocks noChangeShapeType="1"/>
              </p:cNvSpPr>
              <p:nvPr/>
            </p:nvSpPr>
            <p:spPr bwMode="auto">
              <a:xfrm rot="5400000">
                <a:off x="1198" y="3540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Line 97"/>
              <p:cNvSpPr>
                <a:spLocks noChangeShapeType="1"/>
              </p:cNvSpPr>
              <p:nvPr/>
            </p:nvSpPr>
            <p:spPr bwMode="auto">
              <a:xfrm>
                <a:off x="1316" y="3252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98"/>
              <p:cNvSpPr>
                <a:spLocks noChangeShapeType="1"/>
              </p:cNvSpPr>
              <p:nvPr/>
            </p:nvSpPr>
            <p:spPr bwMode="auto">
              <a:xfrm>
                <a:off x="108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Line 99"/>
              <p:cNvSpPr>
                <a:spLocks noChangeShapeType="1"/>
              </p:cNvSpPr>
              <p:nvPr/>
            </p:nvSpPr>
            <p:spPr bwMode="auto">
              <a:xfrm>
                <a:off x="337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100"/>
              <p:cNvSpPr>
                <a:spLocks noChangeShapeType="1"/>
              </p:cNvSpPr>
              <p:nvPr/>
            </p:nvSpPr>
            <p:spPr bwMode="auto">
              <a:xfrm>
                <a:off x="629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Line 101"/>
              <p:cNvSpPr>
                <a:spLocks noChangeShapeType="1"/>
              </p:cNvSpPr>
              <p:nvPr/>
            </p:nvSpPr>
            <p:spPr bwMode="auto">
              <a:xfrm>
                <a:off x="83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Line 102"/>
              <p:cNvSpPr>
                <a:spLocks noChangeShapeType="1"/>
              </p:cNvSpPr>
              <p:nvPr/>
            </p:nvSpPr>
            <p:spPr bwMode="auto">
              <a:xfrm>
                <a:off x="102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103"/>
              <p:cNvSpPr>
                <a:spLocks noChangeShapeType="1"/>
              </p:cNvSpPr>
              <p:nvPr/>
            </p:nvSpPr>
            <p:spPr bwMode="auto">
              <a:xfrm>
                <a:off x="105" y="3597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4" name="Group 104"/>
              <p:cNvGrpSpPr>
                <a:grpSpLocks noChangeAspect="1"/>
              </p:cNvGrpSpPr>
              <p:nvPr/>
            </p:nvGrpSpPr>
            <p:grpSpPr bwMode="auto">
              <a:xfrm>
                <a:off x="650" y="3959"/>
                <a:ext cx="113" cy="202"/>
                <a:chOff x="2398" y="1178"/>
                <a:chExt cx="227" cy="408"/>
              </a:xfrm>
            </p:grpSpPr>
            <p:sp>
              <p:nvSpPr>
                <p:cNvPr id="46" name="Rectangle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" name="Line 106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45" name="AutoShape 107"/>
              <p:cNvSpPr>
                <a:spLocks noChangeArrowheads="1"/>
              </p:cNvSpPr>
              <p:nvPr/>
            </p:nvSpPr>
            <p:spPr bwMode="auto">
              <a:xfrm>
                <a:off x="208" y="3996"/>
                <a:ext cx="113" cy="113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7" name="Text Box 108"/>
            <p:cNvSpPr txBox="1">
              <a:spLocks noChangeArrowheads="1"/>
            </p:cNvSpPr>
            <p:nvPr/>
          </p:nvSpPr>
          <p:spPr bwMode="auto">
            <a:xfrm>
              <a:off x="253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8" name="Text Box 109"/>
            <p:cNvSpPr txBox="1">
              <a:spLocks noChangeArrowheads="1"/>
            </p:cNvSpPr>
            <p:nvPr/>
          </p:nvSpPr>
          <p:spPr bwMode="auto">
            <a:xfrm>
              <a:off x="939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9" name="Text Box 110"/>
            <p:cNvSpPr txBox="1">
              <a:spLocks noChangeArrowheads="1"/>
            </p:cNvSpPr>
            <p:nvPr/>
          </p:nvSpPr>
          <p:spPr bwMode="auto">
            <a:xfrm>
              <a:off x="545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0" name="Text Box 111"/>
            <p:cNvSpPr txBox="1">
              <a:spLocks noChangeArrowheads="1"/>
            </p:cNvSpPr>
            <p:nvPr/>
          </p:nvSpPr>
          <p:spPr bwMode="auto">
            <a:xfrm>
              <a:off x="1234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1" name="Text Box 112"/>
            <p:cNvSpPr txBox="1">
              <a:spLocks noChangeArrowheads="1"/>
            </p:cNvSpPr>
            <p:nvPr/>
          </p:nvSpPr>
          <p:spPr bwMode="auto">
            <a:xfrm>
              <a:off x="121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12" name="Text Box 113"/>
            <p:cNvSpPr txBox="1">
              <a:spLocks noChangeArrowheads="1"/>
            </p:cNvSpPr>
            <p:nvPr/>
          </p:nvSpPr>
          <p:spPr bwMode="auto">
            <a:xfrm>
              <a:off x="27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3" name="Text Box 114"/>
            <p:cNvSpPr txBox="1">
              <a:spLocks noChangeArrowheads="1"/>
            </p:cNvSpPr>
            <p:nvPr/>
          </p:nvSpPr>
          <p:spPr bwMode="auto">
            <a:xfrm>
              <a:off x="128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4" name="Text Box 115"/>
            <p:cNvSpPr txBox="1">
              <a:spLocks noChangeArrowheads="1"/>
            </p:cNvSpPr>
            <p:nvPr/>
          </p:nvSpPr>
          <p:spPr bwMode="auto">
            <a:xfrm>
              <a:off x="613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</p:grpSp>
      <p:sp>
        <p:nvSpPr>
          <p:cNvPr id="92" name="Titel 91"/>
          <p:cNvSpPr>
            <a:spLocks noGrp="1"/>
          </p:cNvSpPr>
          <p:nvPr>
            <p:ph type="title"/>
          </p:nvPr>
        </p:nvSpPr>
        <p:spPr>
          <a:xfrm>
            <a:off x="3612673" y="109337"/>
            <a:ext cx="4649168" cy="838355"/>
          </a:xfrm>
        </p:spPr>
        <p:txBody>
          <a:bodyPr/>
          <a:lstStyle/>
          <a:p>
            <a:r>
              <a:rPr lang="de-DE" dirty="0" err="1" smtClean="0"/>
              <a:t>Unsolved</a:t>
            </a:r>
            <a:endParaRPr lang="de-DE" dirty="0"/>
          </a:p>
        </p:txBody>
      </p:sp>
      <p:pic>
        <p:nvPicPr>
          <p:cNvPr id="94" name="Bild 93" descr="Rezaee a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740" b="7534"/>
          <a:stretch/>
        </p:blipFill>
        <p:spPr>
          <a:xfrm rot="5400000">
            <a:off x="729778" y="3884886"/>
            <a:ext cx="3670506" cy="1783173"/>
          </a:xfrm>
          <a:prstGeom prst="rect">
            <a:avLst/>
          </a:prstGeom>
        </p:spPr>
      </p:pic>
      <p:pic>
        <p:nvPicPr>
          <p:cNvPr id="95" name="Bild 94" descr="Rezaee seit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770" b="4168"/>
          <a:stretch/>
        </p:blipFill>
        <p:spPr>
          <a:xfrm rot="16200000">
            <a:off x="-957556" y="3963318"/>
            <a:ext cx="3635100" cy="1587373"/>
          </a:xfrm>
          <a:prstGeom prst="rect">
            <a:avLst/>
          </a:prstGeom>
        </p:spPr>
      </p:pic>
      <p:sp>
        <p:nvSpPr>
          <p:cNvPr id="82" name="Textfeld 81"/>
          <p:cNvSpPr txBox="1"/>
          <p:nvPr/>
        </p:nvSpPr>
        <p:spPr>
          <a:xfrm>
            <a:off x="4187727" y="4628444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In the unsolved family the clinical features are completely compatible with Neu-Laxova</a:t>
            </a:r>
            <a:endParaRPr lang="de-DE" sz="2400" dirty="0"/>
          </a:p>
        </p:txBody>
      </p:sp>
      <p:sp>
        <p:nvSpPr>
          <p:cNvPr id="93" name="Pfeil nach rechts 92"/>
          <p:cNvSpPr/>
          <p:nvPr/>
        </p:nvSpPr>
        <p:spPr>
          <a:xfrm rot="13283345">
            <a:off x="1508789" y="2028396"/>
            <a:ext cx="255540" cy="1710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Textfeld 82"/>
          <p:cNvSpPr txBox="1"/>
          <p:nvPr/>
        </p:nvSpPr>
        <p:spPr>
          <a:xfrm>
            <a:off x="1603332" y="2030758"/>
            <a:ext cx="1125671" cy="42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80"/>
              </a:lnSpc>
            </a:pPr>
            <a:r>
              <a:rPr lang="de-DE" sz="1400" dirty="0" smtClean="0">
                <a:solidFill>
                  <a:srgbClr val="FF0000"/>
                </a:solidFill>
              </a:rPr>
              <a:t>  UV</a:t>
            </a:r>
            <a:br>
              <a:rPr lang="de-DE" sz="1400" dirty="0" smtClean="0">
                <a:solidFill>
                  <a:srgbClr val="FF0000"/>
                </a:solidFill>
              </a:rPr>
            </a:br>
            <a:r>
              <a:rPr lang="de-DE" sz="1400" dirty="0" smtClean="0">
                <a:solidFill>
                  <a:srgbClr val="FF0000"/>
                </a:solidFill>
              </a:rPr>
              <a:t>PSPH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1927689" y="1210678"/>
            <a:ext cx="1125671" cy="42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80"/>
              </a:lnSpc>
            </a:pPr>
            <a:r>
              <a:rPr lang="de-DE" sz="1400" dirty="0" smtClean="0">
                <a:solidFill>
                  <a:srgbClr val="FF0000"/>
                </a:solidFill>
              </a:rPr>
              <a:t>  UV</a:t>
            </a:r>
            <a:br>
              <a:rPr lang="de-DE" sz="1400" dirty="0" smtClean="0">
                <a:solidFill>
                  <a:srgbClr val="FF0000"/>
                </a:solidFill>
              </a:rPr>
            </a:br>
            <a:r>
              <a:rPr lang="de-DE" sz="1400" dirty="0" smtClean="0">
                <a:solidFill>
                  <a:srgbClr val="FF0000"/>
                </a:solidFill>
              </a:rPr>
              <a:t>PSPH</a:t>
            </a:r>
            <a:endParaRPr lang="de-D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922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6074"/>
            <a:ext cx="8229600" cy="1143000"/>
          </a:xfrm>
        </p:spPr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5141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NLS </a:t>
            </a:r>
            <a:r>
              <a:rPr lang="de-DE" dirty="0" err="1" smtClean="0"/>
              <a:t>is</a:t>
            </a:r>
            <a:r>
              <a:rPr lang="de-DE" dirty="0" smtClean="0"/>
              <a:t> a L-</a:t>
            </a:r>
            <a:r>
              <a:rPr lang="de-DE" dirty="0" err="1" smtClean="0"/>
              <a:t>serine</a:t>
            </a:r>
            <a:r>
              <a:rPr lang="de-DE" dirty="0" smtClean="0"/>
              <a:t> </a:t>
            </a:r>
            <a:r>
              <a:rPr lang="de-DE" dirty="0" err="1" smtClean="0"/>
              <a:t>biosynthesis</a:t>
            </a:r>
            <a:r>
              <a:rPr lang="de-DE" dirty="0" smtClean="0"/>
              <a:t> </a:t>
            </a:r>
            <a:r>
              <a:rPr lang="de-DE" dirty="0" err="1" smtClean="0"/>
              <a:t>disorder</a:t>
            </a:r>
            <a:endParaRPr lang="de-DE" dirty="0" smtClean="0"/>
          </a:p>
          <a:p>
            <a:r>
              <a:rPr lang="de-DE" dirty="0" smtClean="0"/>
              <a:t>NLS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disorder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impaired</a:t>
            </a:r>
            <a:r>
              <a:rPr lang="de-DE" dirty="0" smtClean="0"/>
              <a:t> </a:t>
            </a:r>
            <a:r>
              <a:rPr lang="de-DE" dirty="0" err="1" smtClean="0"/>
              <a:t>cellular</a:t>
            </a:r>
            <a:r>
              <a:rPr lang="de-DE" dirty="0" smtClean="0"/>
              <a:t> </a:t>
            </a:r>
            <a:r>
              <a:rPr lang="de-DE" dirty="0" err="1" smtClean="0"/>
              <a:t>proliferation</a:t>
            </a:r>
            <a:r>
              <a:rPr lang="de-DE" dirty="0" smtClean="0"/>
              <a:t>, </a:t>
            </a:r>
            <a:r>
              <a:rPr lang="de-DE" dirty="0" err="1" smtClean="0"/>
              <a:t>thus</a:t>
            </a:r>
            <a:r>
              <a:rPr lang="de-DE" dirty="0" smtClean="0"/>
              <a:t> </a:t>
            </a:r>
            <a:r>
              <a:rPr lang="de-DE" dirty="0" err="1" smtClean="0"/>
              <a:t>underscoring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critical</a:t>
            </a:r>
            <a:r>
              <a:rPr lang="de-DE" dirty="0" smtClean="0"/>
              <a:t> 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serine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r>
              <a:rPr lang="de-DE" dirty="0" smtClean="0"/>
              <a:t> in </a:t>
            </a:r>
            <a:r>
              <a:rPr lang="de-DE" dirty="0" err="1" smtClean="0"/>
              <a:t>proliferating</a:t>
            </a:r>
            <a:r>
              <a:rPr lang="de-DE" dirty="0" smtClean="0"/>
              <a:t> </a:t>
            </a:r>
            <a:r>
              <a:rPr lang="de-DE" dirty="0" err="1" smtClean="0"/>
              <a:t>cells</a:t>
            </a:r>
            <a:endParaRPr lang="de-DE" dirty="0" smtClean="0"/>
          </a:p>
          <a:p>
            <a:r>
              <a:rPr lang="de-DE" dirty="0" smtClean="0"/>
              <a:t>NLS </a:t>
            </a:r>
            <a:r>
              <a:rPr lang="de-DE" dirty="0" err="1" smtClean="0"/>
              <a:t>is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near</a:t>
            </a:r>
            <a:r>
              <a:rPr lang="de-DE" dirty="0" smtClean="0"/>
              <a:t>)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ultimate</a:t>
            </a:r>
            <a:r>
              <a:rPr lang="de-DE" dirty="0" smtClean="0"/>
              <a:t> end </a:t>
            </a:r>
            <a:r>
              <a:rPr lang="de-DE" dirty="0" err="1" smtClean="0"/>
              <a:t>within</a:t>
            </a:r>
            <a:r>
              <a:rPr lang="de-DE" dirty="0" smtClean="0"/>
              <a:t> a </a:t>
            </a: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serine</a:t>
            </a:r>
            <a:r>
              <a:rPr lang="de-DE" dirty="0" smtClean="0"/>
              <a:t> </a:t>
            </a:r>
            <a:r>
              <a:rPr lang="de-DE" dirty="0" err="1" smtClean="0"/>
              <a:t>deficiency</a:t>
            </a:r>
            <a:r>
              <a:rPr lang="de-DE" dirty="0" smtClean="0"/>
              <a:t> </a:t>
            </a:r>
            <a:r>
              <a:rPr lang="de-DE" dirty="0" err="1" smtClean="0"/>
              <a:t>disorders</a:t>
            </a:r>
            <a:endParaRPr lang="de-DE" dirty="0" smtClean="0"/>
          </a:p>
          <a:p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least </a:t>
            </a:r>
            <a:r>
              <a:rPr lang="de-DE" dirty="0" err="1" smtClean="0"/>
              <a:t>one</a:t>
            </a:r>
            <a:r>
              <a:rPr lang="de-DE" dirty="0" smtClean="0"/>
              <a:t> additional </a:t>
            </a:r>
            <a:r>
              <a:rPr lang="de-DE" dirty="0" err="1" smtClean="0"/>
              <a:t>gene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NLS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apparently</a:t>
            </a:r>
            <a:r>
              <a:rPr lang="de-DE" dirty="0" smtClean="0"/>
              <a:t> not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canonical</a:t>
            </a:r>
            <a:r>
              <a:rPr lang="de-DE" dirty="0" smtClean="0"/>
              <a:t> L-</a:t>
            </a:r>
            <a:r>
              <a:rPr lang="de-DE" dirty="0" err="1" smtClean="0"/>
              <a:t>serine</a:t>
            </a:r>
            <a:r>
              <a:rPr lang="de-DE" dirty="0" smtClean="0"/>
              <a:t> </a:t>
            </a:r>
            <a:r>
              <a:rPr lang="de-DE" dirty="0" err="1" smtClean="0"/>
              <a:t>biosynthesis</a:t>
            </a:r>
            <a:r>
              <a:rPr lang="de-DE" dirty="0" smtClean="0"/>
              <a:t> </a:t>
            </a:r>
            <a:r>
              <a:rPr lang="de-DE" dirty="0" err="1" smtClean="0"/>
              <a:t>pathway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091677" y="5833662"/>
            <a:ext cx="5072320" cy="78170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smtClean="0"/>
              <a:t>Call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further</a:t>
            </a:r>
            <a:r>
              <a:rPr lang="de-DE" sz="3600" dirty="0" smtClean="0"/>
              <a:t> </a:t>
            </a:r>
            <a:r>
              <a:rPr lang="de-DE" sz="3600" dirty="0" err="1" smtClean="0"/>
              <a:t>patients</a:t>
            </a:r>
            <a:endParaRPr lang="de-DE" sz="3600" dirty="0"/>
          </a:p>
        </p:txBody>
      </p:sp>
    </p:spTree>
    <p:extLst>
      <p:ext uri="{BB962C8B-B14F-4D97-AF65-F5344CB8AC3E}">
        <p14:creationId xmlns="" xmlns:p14="http://schemas.microsoft.com/office/powerpoint/2010/main" val="211106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86" y="3726918"/>
            <a:ext cx="9144000" cy="610198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57200" y="5641145"/>
            <a:ext cx="8229600" cy="43264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still </a:t>
            </a:r>
            <a:r>
              <a:rPr lang="de-DE" dirty="0" err="1" smtClean="0"/>
              <a:t>win</a:t>
            </a:r>
            <a:r>
              <a:rPr lang="de-DE" dirty="0" smtClean="0"/>
              <a:t> in a lost </a:t>
            </a:r>
            <a:r>
              <a:rPr lang="de-DE" dirty="0" err="1" smtClean="0"/>
              <a:t>race</a:t>
            </a:r>
            <a:r>
              <a:rPr lang="de-DE" dirty="0" smtClean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151" y="3420053"/>
            <a:ext cx="48521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17</a:t>
            </a:r>
            <a:r>
              <a:rPr lang="en-US" dirty="0" smtClean="0"/>
              <a:t> These authors contributed equally to this work</a:t>
            </a:r>
            <a:endParaRPr lang="en-US" dirty="0"/>
          </a:p>
        </p:txBody>
      </p:sp>
      <p:pic>
        <p:nvPicPr>
          <p:cNvPr id="1026" name="Picture 2" descr="C:\Users\fati\Desktop\Captu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28" y="759923"/>
            <a:ext cx="9045825" cy="270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9786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6452"/>
            <a:ext cx="8229600" cy="1143000"/>
          </a:xfrm>
        </p:spPr>
        <p:txBody>
          <a:bodyPr/>
          <a:lstStyle/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my</a:t>
            </a:r>
            <a:r>
              <a:rPr lang="de-DE" dirty="0" smtClean="0"/>
              <a:t> </a:t>
            </a:r>
            <a:r>
              <a:rPr lang="de-DE" dirty="0" err="1" smtClean="0"/>
              <a:t>collaborators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81947" y="2115850"/>
            <a:ext cx="69717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Rocio</a:t>
            </a:r>
            <a:r>
              <a:rPr lang="en-GB" sz="2000" dirty="0" smtClean="0"/>
              <a:t> </a:t>
            </a:r>
            <a:r>
              <a:rPr lang="en-GB" sz="2000" cap="all" dirty="0"/>
              <a:t>Acuna-</a:t>
            </a:r>
            <a:r>
              <a:rPr lang="en-GB" sz="2000" cap="all" dirty="0" smtClean="0"/>
              <a:t>Hidalgo</a:t>
            </a:r>
            <a:r>
              <a:rPr lang="en-GB" sz="2000" dirty="0" smtClean="0"/>
              <a:t>, </a:t>
            </a:r>
            <a:r>
              <a:rPr lang="en-GB" sz="2000" dirty="0" err="1" smtClean="0"/>
              <a:t>Maartje</a:t>
            </a:r>
            <a:r>
              <a:rPr lang="en-GB" sz="2000" dirty="0" smtClean="0"/>
              <a:t> </a:t>
            </a:r>
            <a:r>
              <a:rPr lang="en-GB" sz="2000" cap="all" dirty="0" smtClean="0"/>
              <a:t>van de Vorst</a:t>
            </a:r>
            <a:r>
              <a:rPr lang="en-GB" sz="2000" dirty="0" smtClean="0"/>
              <a:t>,  </a:t>
            </a:r>
            <a:r>
              <a:rPr lang="en-GB" sz="2000" dirty="0" err="1" smtClean="0"/>
              <a:t>Marloes</a:t>
            </a:r>
            <a:r>
              <a:rPr lang="en-GB" sz="2000" dirty="0" smtClean="0"/>
              <a:t> </a:t>
            </a:r>
            <a:r>
              <a:rPr lang="en-GB" sz="2000" cap="all" dirty="0" err="1" smtClean="0"/>
              <a:t>Steehouwer</a:t>
            </a:r>
            <a:r>
              <a:rPr lang="en-GB" sz="2000" dirty="0" smtClean="0"/>
              <a:t>, Christian </a:t>
            </a:r>
            <a:r>
              <a:rPr lang="en-GB" sz="2000" cap="all" dirty="0" err="1" smtClean="0"/>
              <a:t>Gilissen</a:t>
            </a:r>
            <a:r>
              <a:rPr lang="en-GB" sz="2000" dirty="0" smtClean="0"/>
              <a:t>, </a:t>
            </a:r>
            <a:r>
              <a:rPr lang="en-GB" sz="2000" dirty="0" err="1" smtClean="0"/>
              <a:t>Marloes</a:t>
            </a:r>
            <a:r>
              <a:rPr lang="en-GB" sz="2000" dirty="0" smtClean="0"/>
              <a:t> </a:t>
            </a:r>
            <a:r>
              <a:rPr lang="en-GB" sz="2000" cap="all" dirty="0" err="1" smtClean="0"/>
              <a:t>Steehouwer</a:t>
            </a:r>
            <a:r>
              <a:rPr lang="en-GB" sz="2000" dirty="0" smtClean="0"/>
              <a:t>, </a:t>
            </a:r>
            <a:r>
              <a:rPr lang="en-GB" sz="2000" dirty="0" err="1" smtClean="0"/>
              <a:t>Rolph</a:t>
            </a:r>
            <a:r>
              <a:rPr lang="en-GB" sz="2000" dirty="0" smtClean="0"/>
              <a:t> </a:t>
            </a:r>
            <a:r>
              <a:rPr lang="en-GB" sz="2000" cap="all" dirty="0" err="1" smtClean="0"/>
              <a:t>Pfundt</a:t>
            </a:r>
            <a:r>
              <a:rPr lang="en-GB" sz="2000" dirty="0" smtClean="0"/>
              <a:t>, Alexander </a:t>
            </a:r>
            <a:r>
              <a:rPr lang="en-GB" sz="2000" cap="all" dirty="0" err="1" smtClean="0"/>
              <a:t>Hoischen</a:t>
            </a:r>
            <a:endParaRPr lang="en-GB" sz="2000" dirty="0" smtClean="0"/>
          </a:p>
          <a:p>
            <a:r>
              <a:rPr lang="en-GB" sz="2000" dirty="0" smtClean="0"/>
              <a:t>Denny </a:t>
            </a:r>
            <a:r>
              <a:rPr lang="en-GB" sz="2000" cap="all" dirty="0" err="1" smtClean="0"/>
              <a:t>Schanze</a:t>
            </a:r>
            <a:r>
              <a:rPr lang="en-GB" sz="2000" dirty="0" smtClean="0"/>
              <a:t> </a:t>
            </a:r>
          </a:p>
          <a:p>
            <a:endParaRPr lang="en-GB" dirty="0" smtClean="0"/>
          </a:p>
          <a:p>
            <a:r>
              <a:rPr lang="en-GB" sz="2000" dirty="0" smtClean="0"/>
              <a:t>Ann </a:t>
            </a:r>
            <a:r>
              <a:rPr lang="en-GB" sz="2000" cap="all" dirty="0" err="1" smtClean="0"/>
              <a:t>Nordgren</a:t>
            </a:r>
            <a:r>
              <a:rPr lang="en-GB" sz="2000" dirty="0" smtClean="0"/>
              <a:t>, </a:t>
            </a:r>
            <a:r>
              <a:rPr lang="en-GB" sz="2000" dirty="0"/>
              <a:t>Peter </a:t>
            </a:r>
            <a:r>
              <a:rPr lang="en-GB" sz="2000" cap="all" dirty="0" smtClean="0"/>
              <a:t>Conner</a:t>
            </a:r>
            <a:r>
              <a:rPr lang="en-GB" sz="2000" dirty="0" smtClean="0"/>
              <a:t>, </a:t>
            </a:r>
            <a:r>
              <a:rPr lang="en-GB" sz="2000" dirty="0" err="1"/>
              <a:t>Giedre</a:t>
            </a:r>
            <a:r>
              <a:rPr lang="en-GB" sz="2000" dirty="0"/>
              <a:t> </a:t>
            </a:r>
            <a:r>
              <a:rPr lang="en-GB" sz="2000" cap="all" dirty="0" err="1" smtClean="0"/>
              <a:t>Grigelioniene</a:t>
            </a:r>
            <a:r>
              <a:rPr lang="en-GB" sz="2000" dirty="0" smtClean="0"/>
              <a:t>, </a:t>
            </a:r>
            <a:r>
              <a:rPr lang="en-GB" sz="2000" dirty="0"/>
              <a:t>Daniel </a:t>
            </a:r>
            <a:r>
              <a:rPr lang="en-GB" sz="2000" cap="all" dirty="0" smtClean="0"/>
              <a:t>Nilsson</a:t>
            </a:r>
            <a:r>
              <a:rPr lang="en-GB" sz="2000" dirty="0" smtClean="0"/>
              <a:t>,  </a:t>
            </a:r>
            <a:r>
              <a:rPr lang="en-GB" sz="2000" dirty="0"/>
              <a:t>Magnus </a:t>
            </a:r>
            <a:r>
              <a:rPr lang="en-GB" sz="2000" cap="all" dirty="0" err="1" smtClean="0"/>
              <a:t>Nordenskjöld</a:t>
            </a:r>
            <a:r>
              <a:rPr lang="en-GB" sz="2000" dirty="0" smtClean="0"/>
              <a:t>, </a:t>
            </a:r>
            <a:r>
              <a:rPr lang="en-GB" sz="2000" dirty="0"/>
              <a:t>Anna </a:t>
            </a:r>
            <a:r>
              <a:rPr lang="en-GB" sz="2000" cap="all" dirty="0" err="1" smtClean="0"/>
              <a:t>Wedell</a:t>
            </a:r>
            <a:endParaRPr lang="en-GB" sz="2000" dirty="0"/>
          </a:p>
          <a:p>
            <a:r>
              <a:rPr lang="en-GB" sz="2000" dirty="0" smtClean="0"/>
              <a:t>Dagmar </a:t>
            </a:r>
            <a:r>
              <a:rPr lang="en-GB" sz="2000" cap="all" dirty="0" err="1" smtClean="0"/>
              <a:t>Wieczorek</a:t>
            </a:r>
            <a:endParaRPr lang="en-GB" sz="2000" baseline="30000" dirty="0"/>
          </a:p>
          <a:p>
            <a:r>
              <a:rPr lang="en-GB" sz="2000" dirty="0" smtClean="0"/>
              <a:t>Gabriele </a:t>
            </a:r>
            <a:r>
              <a:rPr lang="en-GB" sz="2000" cap="all" dirty="0" err="1"/>
              <a:t>Gillessen-</a:t>
            </a:r>
            <a:r>
              <a:rPr lang="en-GB" sz="2000" cap="all" dirty="0" err="1" smtClean="0"/>
              <a:t>Kaesbach</a:t>
            </a:r>
            <a:endParaRPr lang="en-GB" sz="2000" baseline="30000" dirty="0"/>
          </a:p>
          <a:p>
            <a:r>
              <a:rPr lang="en-GB" sz="2000" dirty="0" err="1" smtClean="0"/>
              <a:t>Hülya</a:t>
            </a:r>
            <a:r>
              <a:rPr lang="en-GB" sz="2000" dirty="0" smtClean="0"/>
              <a:t> </a:t>
            </a:r>
            <a:r>
              <a:rPr lang="en-GB" sz="2000" cap="all" dirty="0" err="1" smtClean="0"/>
              <a:t>Kayserili</a:t>
            </a:r>
            <a:r>
              <a:rPr lang="en-GB" sz="2000" dirty="0" smtClean="0"/>
              <a:t>, </a:t>
            </a:r>
            <a:r>
              <a:rPr lang="en-GB" sz="2000" dirty="0" err="1"/>
              <a:t>Nursel</a:t>
            </a:r>
            <a:r>
              <a:rPr lang="en-GB" sz="2000" dirty="0"/>
              <a:t> </a:t>
            </a:r>
            <a:r>
              <a:rPr lang="en-GB" sz="2000" cap="all" dirty="0" err="1" smtClean="0"/>
              <a:t>Elcioglu</a:t>
            </a:r>
            <a:endParaRPr lang="en-GB" sz="2000" dirty="0"/>
          </a:p>
          <a:p>
            <a:r>
              <a:rPr lang="en-GB" sz="2000" dirty="0" smtClean="0"/>
              <a:t>Birgit </a:t>
            </a:r>
            <a:r>
              <a:rPr lang="en-GB" sz="2000" cap="all" dirty="0" err="1" smtClean="0"/>
              <a:t>Krabichler</a:t>
            </a:r>
            <a:r>
              <a:rPr lang="en-GB" sz="2000" dirty="0" smtClean="0"/>
              <a:t>, Andreas R </a:t>
            </a:r>
            <a:r>
              <a:rPr lang="en-GB" sz="2000" cap="all" dirty="0" err="1" smtClean="0"/>
              <a:t>Janecke</a:t>
            </a:r>
            <a:endParaRPr lang="en-GB" sz="2000" baseline="30000" dirty="0"/>
          </a:p>
          <a:p>
            <a:r>
              <a:rPr lang="en-GB" sz="2000" dirty="0" smtClean="0"/>
              <a:t>Cynthia </a:t>
            </a:r>
            <a:r>
              <a:rPr lang="en-GB" sz="2000" cap="all" dirty="0" smtClean="0"/>
              <a:t>Curry</a:t>
            </a:r>
            <a:endParaRPr lang="en-GB" sz="2000" dirty="0"/>
          </a:p>
          <a:p>
            <a:r>
              <a:rPr lang="en-GB" sz="2000" dirty="0" smtClean="0"/>
              <a:t>Malcolm </a:t>
            </a:r>
            <a:r>
              <a:rPr lang="en-GB" sz="2000" dirty="0"/>
              <a:t>G </a:t>
            </a:r>
            <a:r>
              <a:rPr lang="en-GB" sz="2000" cap="all" dirty="0" err="1" smtClean="0"/>
              <a:t>MacKenzie</a:t>
            </a:r>
            <a:r>
              <a:rPr lang="en-GB" sz="2000" dirty="0" smtClean="0"/>
              <a:t>, </a:t>
            </a:r>
            <a:r>
              <a:rPr lang="en-GB" sz="2000" dirty="0"/>
              <a:t>Kym M </a:t>
            </a:r>
            <a:r>
              <a:rPr lang="en-GB" sz="2000" cap="all" dirty="0" smtClean="0"/>
              <a:t>Boycott</a:t>
            </a:r>
            <a:endParaRPr lang="de-DE" sz="2000" dirty="0"/>
          </a:p>
        </p:txBody>
      </p:sp>
      <p:sp>
        <p:nvSpPr>
          <p:cNvPr id="4" name="Rechteck 3"/>
          <p:cNvSpPr/>
          <p:nvPr/>
        </p:nvSpPr>
        <p:spPr>
          <a:xfrm>
            <a:off x="260445" y="2115850"/>
            <a:ext cx="165670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i="1" dirty="0" smtClean="0"/>
              <a:t>Nijmegen</a:t>
            </a:r>
          </a:p>
          <a:p>
            <a:pPr algn="r"/>
            <a:endParaRPr lang="en-GB" sz="2000" i="1" dirty="0"/>
          </a:p>
          <a:p>
            <a:pPr algn="r"/>
            <a:r>
              <a:rPr lang="en-GB" sz="2000" i="1" dirty="0" smtClean="0"/>
              <a:t> </a:t>
            </a:r>
          </a:p>
          <a:p>
            <a:pPr algn="r"/>
            <a:r>
              <a:rPr lang="en-GB" sz="2000" i="1" dirty="0" smtClean="0"/>
              <a:t>Magdeburg</a:t>
            </a:r>
            <a:br>
              <a:rPr lang="en-GB" sz="2000" i="1" dirty="0" smtClean="0"/>
            </a:br>
            <a:endParaRPr lang="en-GB" sz="2000" i="1" dirty="0" smtClean="0"/>
          </a:p>
          <a:p>
            <a:pPr algn="r"/>
            <a:r>
              <a:rPr lang="en-GB" sz="2000" i="1" dirty="0" smtClean="0"/>
              <a:t>Stockholm</a:t>
            </a:r>
          </a:p>
          <a:p>
            <a:pPr algn="r"/>
            <a:endParaRPr lang="en-GB" sz="2000" i="1" dirty="0" smtClean="0"/>
          </a:p>
          <a:p>
            <a:pPr algn="r"/>
            <a:r>
              <a:rPr lang="en-GB" sz="2000" i="1" dirty="0" smtClean="0"/>
              <a:t>Essen</a:t>
            </a:r>
          </a:p>
          <a:p>
            <a:pPr algn="r"/>
            <a:r>
              <a:rPr lang="en-GB" sz="2000" i="1" dirty="0" err="1" smtClean="0"/>
              <a:t>Lübeck</a:t>
            </a:r>
            <a:endParaRPr lang="en-GB" sz="2000" i="1" dirty="0" smtClean="0"/>
          </a:p>
          <a:p>
            <a:pPr algn="r"/>
            <a:r>
              <a:rPr lang="en-GB" sz="2000" i="1" dirty="0" smtClean="0"/>
              <a:t>Istanbul</a:t>
            </a:r>
          </a:p>
          <a:p>
            <a:pPr algn="r"/>
            <a:r>
              <a:rPr lang="en-GB" sz="2000" i="1" dirty="0" smtClean="0"/>
              <a:t>Innsbruck </a:t>
            </a:r>
          </a:p>
          <a:p>
            <a:pPr algn="r"/>
            <a:r>
              <a:rPr lang="en-GB" sz="2000" i="1" dirty="0" smtClean="0"/>
              <a:t>Fresno</a:t>
            </a:r>
          </a:p>
          <a:p>
            <a:pPr algn="r"/>
            <a:r>
              <a:rPr lang="en-GB" sz="2000" i="1" dirty="0" smtClean="0"/>
              <a:t>Ottawa</a:t>
            </a:r>
            <a:endParaRPr lang="de-DE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-84667" y="6191342"/>
            <a:ext cx="927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...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particular</a:t>
            </a:r>
            <a:r>
              <a:rPr lang="de-DE" sz="2400" dirty="0" smtClean="0"/>
              <a:t> </a:t>
            </a:r>
            <a:r>
              <a:rPr lang="de-DE" sz="2400" dirty="0" err="1" smtClean="0"/>
              <a:t>thanks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all </a:t>
            </a:r>
            <a:r>
              <a:rPr lang="de-DE" sz="2400" dirty="0" err="1" smtClean="0"/>
              <a:t>families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their</a:t>
            </a:r>
            <a:r>
              <a:rPr lang="de-DE" sz="2400" dirty="0" smtClean="0"/>
              <a:t> </a:t>
            </a:r>
            <a:r>
              <a:rPr lang="de-DE" sz="2400" dirty="0" err="1" smtClean="0"/>
              <a:t>participation</a:t>
            </a:r>
            <a:r>
              <a:rPr lang="de-DE" sz="2400" dirty="0" smtClean="0"/>
              <a:t> in </a:t>
            </a:r>
            <a:r>
              <a:rPr lang="de-DE" sz="2400" dirty="0" err="1" smtClean="0"/>
              <a:t>this</a:t>
            </a:r>
            <a:r>
              <a:rPr lang="de-DE" sz="2400" dirty="0" smtClean="0"/>
              <a:t> </a:t>
            </a:r>
            <a:r>
              <a:rPr lang="de-DE" sz="2400" dirty="0" err="1" smtClean="0"/>
              <a:t>study</a:t>
            </a:r>
            <a:endParaRPr lang="de-DE" sz="2400" dirty="0"/>
          </a:p>
        </p:txBody>
      </p:sp>
      <p:sp>
        <p:nvSpPr>
          <p:cNvPr id="7" name="Rectangle 6"/>
          <p:cNvSpPr/>
          <p:nvPr/>
        </p:nvSpPr>
        <p:spPr>
          <a:xfrm>
            <a:off x="921989" y="1173180"/>
            <a:ext cx="822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/>
              <a:t>Tehran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81947" y="1199534"/>
            <a:ext cx="3207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/>
              <a:t>Mohamad</a:t>
            </a:r>
            <a:r>
              <a:rPr lang="en-GB" b="1" dirty="0" smtClean="0"/>
              <a:t> </a:t>
            </a:r>
            <a:r>
              <a:rPr lang="en-GB" b="1" dirty="0" err="1" smtClean="0"/>
              <a:t>Hasan</a:t>
            </a:r>
            <a:r>
              <a:rPr lang="en-GB" b="1" dirty="0" smtClean="0"/>
              <a:t> </a:t>
            </a:r>
            <a:r>
              <a:rPr lang="en-GB" b="1" cap="all" dirty="0" err="1" smtClean="0"/>
              <a:t>Kariminejad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69482" y="15425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 </a:t>
            </a:r>
            <a:r>
              <a:rPr lang="en-GB" dirty="0" err="1" smtClean="0"/>
              <a:t>Siavash</a:t>
            </a:r>
            <a:r>
              <a:rPr lang="en-GB" dirty="0" smtClean="0"/>
              <a:t> </a:t>
            </a:r>
            <a:r>
              <a:rPr lang="en-GB" cap="all" dirty="0" err="1" smtClean="0"/>
              <a:t>Ghaderi-Sohi</a:t>
            </a:r>
            <a:r>
              <a:rPr lang="en-GB" dirty="0" smtClean="0"/>
              <a:t>, </a:t>
            </a:r>
            <a:r>
              <a:rPr lang="en-GB" dirty="0" err="1" smtClean="0"/>
              <a:t>Payman</a:t>
            </a:r>
            <a:r>
              <a:rPr lang="en-GB" dirty="0" smtClean="0"/>
              <a:t> </a:t>
            </a:r>
            <a:r>
              <a:rPr lang="en-GB" cap="all" dirty="0" err="1" smtClean="0"/>
              <a:t>Goodarzi</a:t>
            </a:r>
            <a:r>
              <a:rPr lang="en-GB" dirty="0" smtClean="0"/>
              <a:t>, </a:t>
            </a:r>
            <a:r>
              <a:rPr lang="en-GB" dirty="0" err="1" smtClean="0"/>
              <a:t>Hamidreza</a:t>
            </a:r>
            <a:r>
              <a:rPr lang="en-GB" dirty="0" smtClean="0"/>
              <a:t> </a:t>
            </a:r>
            <a:r>
              <a:rPr lang="en-GB" cap="all" dirty="0" err="1" smtClean="0"/>
              <a:t>Setayesh</a:t>
            </a:r>
            <a:r>
              <a:rPr lang="en-GB" dirty="0" smtClean="0"/>
              <a:t>, </a:t>
            </a:r>
            <a:endParaRPr lang="en-GB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5225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2826"/>
            <a:ext cx="8229600" cy="928510"/>
          </a:xfrm>
        </p:spPr>
        <p:txBody>
          <a:bodyPr/>
          <a:lstStyle/>
          <a:p>
            <a:r>
              <a:rPr lang="de-DE" dirty="0" smtClean="0"/>
              <a:t>Neu-</a:t>
            </a:r>
            <a:r>
              <a:rPr lang="de-DE" dirty="0" err="1" smtClean="0"/>
              <a:t>Laxova</a:t>
            </a:r>
            <a:r>
              <a:rPr lang="de-DE" dirty="0" smtClean="0"/>
              <a:t> </a:t>
            </a:r>
            <a:r>
              <a:rPr lang="de-DE" dirty="0" err="1" smtClean="0"/>
              <a:t>syndrome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628443" y="925706"/>
            <a:ext cx="5403788" cy="5534532"/>
          </a:xfrm>
        </p:spPr>
        <p:txBody>
          <a:bodyPr>
            <a:normAutofit/>
          </a:bodyPr>
          <a:lstStyle/>
          <a:p>
            <a:pPr marL="266700" indent="-266700"/>
            <a:r>
              <a:rPr lang="de-DE" sz="2800" dirty="0" smtClean="0"/>
              <a:t>Neu et al. 1971, </a:t>
            </a:r>
            <a:r>
              <a:rPr lang="de-DE" sz="2800" dirty="0" err="1" smtClean="0"/>
              <a:t>Laxova</a:t>
            </a:r>
            <a:r>
              <a:rPr lang="de-DE" sz="2800" dirty="0" smtClean="0"/>
              <a:t> et al. 1972</a:t>
            </a:r>
            <a:br>
              <a:rPr lang="de-DE" sz="2800" dirty="0" smtClean="0"/>
            </a:br>
            <a:r>
              <a:rPr lang="de-DE" sz="2800" dirty="0" smtClean="0"/>
              <a:t>≈ 60 </a:t>
            </a:r>
            <a:r>
              <a:rPr lang="de-DE" sz="2800" dirty="0" err="1" smtClean="0"/>
              <a:t>cases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literature</a:t>
            </a:r>
            <a:endParaRPr lang="de-DE" sz="2800" dirty="0" smtClean="0"/>
          </a:p>
          <a:p>
            <a:pPr marL="266700" indent="-266700"/>
            <a:r>
              <a:rPr lang="de-DE" sz="2800" dirty="0" err="1" smtClean="0"/>
              <a:t>Severe</a:t>
            </a:r>
            <a:r>
              <a:rPr lang="de-DE" sz="2800" dirty="0" smtClean="0"/>
              <a:t> IUGR, </a:t>
            </a:r>
            <a:r>
              <a:rPr lang="de-DE" sz="2800" dirty="0" err="1" smtClean="0"/>
              <a:t>no</a:t>
            </a:r>
            <a:r>
              <a:rPr lang="de-DE" sz="2800" dirty="0" smtClean="0"/>
              <a:t> </a:t>
            </a:r>
            <a:r>
              <a:rPr lang="de-DE" sz="2800" dirty="0" err="1" smtClean="0"/>
              <a:t>skeletal</a:t>
            </a:r>
            <a:r>
              <a:rPr lang="de-DE" sz="2800" dirty="0" smtClean="0"/>
              <a:t> </a:t>
            </a:r>
            <a:r>
              <a:rPr lang="de-DE" sz="2800" dirty="0" err="1" smtClean="0"/>
              <a:t>dysplasia</a:t>
            </a:r>
            <a:endParaRPr lang="de-DE" sz="2800" dirty="0" smtClean="0"/>
          </a:p>
          <a:p>
            <a:pPr marL="266700" indent="-266700"/>
            <a:r>
              <a:rPr lang="de-DE" sz="2800" dirty="0" err="1" smtClean="0"/>
              <a:t>Microcephaly</a:t>
            </a:r>
            <a:r>
              <a:rPr lang="de-DE" sz="2800" dirty="0" smtClean="0"/>
              <a:t> + </a:t>
            </a:r>
            <a:r>
              <a:rPr lang="de-DE" sz="2800" dirty="0" err="1" smtClean="0"/>
              <a:t>brain</a:t>
            </a:r>
            <a:r>
              <a:rPr lang="de-DE" sz="2800" dirty="0" smtClean="0"/>
              <a:t> </a:t>
            </a:r>
            <a:r>
              <a:rPr lang="de-DE" sz="2800" dirty="0" err="1" smtClean="0"/>
              <a:t>malforma-tions</a:t>
            </a:r>
            <a:r>
              <a:rPr lang="de-DE" sz="2800" dirty="0" smtClean="0"/>
              <a:t> (</a:t>
            </a:r>
            <a:r>
              <a:rPr lang="de-DE" sz="2800" dirty="0" err="1" smtClean="0"/>
              <a:t>lissencephaly</a:t>
            </a:r>
            <a:r>
              <a:rPr lang="de-DE" sz="2800" dirty="0" smtClean="0"/>
              <a:t> type III, </a:t>
            </a:r>
            <a:r>
              <a:rPr lang="de-DE" sz="2800" dirty="0" err="1" smtClean="0"/>
              <a:t>cerebellar</a:t>
            </a:r>
            <a:r>
              <a:rPr lang="de-DE" sz="2800" dirty="0" smtClean="0"/>
              <a:t> </a:t>
            </a:r>
            <a:r>
              <a:rPr lang="de-DE" sz="2800" dirty="0" err="1" smtClean="0"/>
              <a:t>hypoplasia</a:t>
            </a:r>
            <a:r>
              <a:rPr lang="de-DE" sz="2800" dirty="0" smtClean="0"/>
              <a:t>,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others</a:t>
            </a:r>
            <a:r>
              <a:rPr lang="de-DE" sz="2800" dirty="0" smtClean="0"/>
              <a:t>)</a:t>
            </a:r>
          </a:p>
          <a:p>
            <a:pPr marL="266700" indent="-266700"/>
            <a:r>
              <a:rPr lang="de-DE" sz="2800" dirty="0" err="1" smtClean="0"/>
              <a:t>Congenital</a:t>
            </a:r>
            <a:r>
              <a:rPr lang="de-DE" sz="2800" dirty="0" smtClean="0"/>
              <a:t> </a:t>
            </a:r>
            <a:r>
              <a:rPr lang="de-DE" sz="2800" dirty="0" err="1" smtClean="0"/>
              <a:t>ichthyosis</a:t>
            </a:r>
            <a:endParaRPr lang="de-DE" sz="2800" dirty="0" smtClean="0"/>
          </a:p>
          <a:p>
            <a:pPr marL="266700" indent="-266700"/>
            <a:r>
              <a:rPr lang="de-DE" sz="2800" dirty="0" err="1" smtClean="0"/>
              <a:t>Contractures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limb</a:t>
            </a:r>
            <a:r>
              <a:rPr lang="de-DE" sz="2800" dirty="0" smtClean="0"/>
              <a:t> </a:t>
            </a:r>
            <a:r>
              <a:rPr lang="de-DE" sz="2800" dirty="0" err="1" smtClean="0"/>
              <a:t>swelling</a:t>
            </a:r>
            <a:endParaRPr lang="de-DE" sz="2800" dirty="0" smtClean="0"/>
          </a:p>
          <a:p>
            <a:pPr marL="266700" indent="-266700"/>
            <a:r>
              <a:rPr lang="de-DE" sz="2800" dirty="0" err="1" smtClean="0"/>
              <a:t>Occasional</a:t>
            </a:r>
            <a:r>
              <a:rPr lang="de-DE" sz="2800" dirty="0" smtClean="0"/>
              <a:t> </a:t>
            </a:r>
            <a:r>
              <a:rPr lang="de-DE" sz="2800" dirty="0" err="1" smtClean="0"/>
              <a:t>facial</a:t>
            </a:r>
            <a:r>
              <a:rPr lang="de-DE" sz="2800" dirty="0" smtClean="0"/>
              <a:t> </a:t>
            </a:r>
            <a:r>
              <a:rPr lang="de-DE" sz="2800" dirty="0" err="1" smtClean="0"/>
              <a:t>clefting</a:t>
            </a:r>
            <a:endParaRPr lang="de-DE" sz="2800" dirty="0" smtClean="0"/>
          </a:p>
          <a:p>
            <a:pPr marL="266700" indent="-266700"/>
            <a:r>
              <a:rPr lang="de-DE" sz="2800" dirty="0" smtClean="0"/>
              <a:t>Perinatal </a:t>
            </a:r>
            <a:r>
              <a:rPr lang="de-DE" sz="2800" dirty="0" err="1" smtClean="0"/>
              <a:t>lethality</a:t>
            </a:r>
            <a:endParaRPr lang="de-DE" sz="2800" dirty="0" smtClean="0"/>
          </a:p>
          <a:p>
            <a:pPr marL="266700" indent="-266700"/>
            <a:r>
              <a:rPr lang="de-DE" sz="2800" dirty="0" smtClean="0"/>
              <a:t>Autosomal </a:t>
            </a:r>
            <a:r>
              <a:rPr lang="de-DE" sz="2800" dirty="0" err="1" smtClean="0"/>
              <a:t>recessive</a:t>
            </a:r>
            <a:endParaRPr lang="de-DE" sz="2800" dirty="0"/>
          </a:p>
        </p:txBody>
      </p:sp>
      <p:sp>
        <p:nvSpPr>
          <p:cNvPr id="92" name="Rechteck 91"/>
          <p:cNvSpPr/>
          <p:nvPr/>
        </p:nvSpPr>
        <p:spPr>
          <a:xfrm rot="19990846">
            <a:off x="4107916" y="2280601"/>
            <a:ext cx="4418925" cy="260455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 smtClean="0"/>
              <a:t>Probably</a:t>
            </a:r>
            <a:r>
              <a:rPr lang="de-DE" sz="2800" dirty="0" smtClean="0"/>
              <a:t> a </a:t>
            </a:r>
            <a:r>
              <a:rPr lang="de-DE" sz="2800" dirty="0" err="1" smtClean="0"/>
              <a:t>disorder</a:t>
            </a:r>
            <a:r>
              <a:rPr lang="de-DE" sz="2800" dirty="0" smtClean="0"/>
              <a:t> </a:t>
            </a:r>
            <a:r>
              <a:rPr lang="de-DE" sz="2800" dirty="0" err="1" smtClean="0"/>
              <a:t>affecting</a:t>
            </a:r>
            <a:r>
              <a:rPr lang="de-DE" sz="2800" dirty="0" smtClean="0"/>
              <a:t> </a:t>
            </a:r>
            <a:r>
              <a:rPr lang="de-DE" sz="2800" dirty="0" err="1" smtClean="0"/>
              <a:t>basic</a:t>
            </a:r>
            <a:r>
              <a:rPr lang="de-DE" sz="2800" dirty="0" smtClean="0"/>
              <a:t> </a:t>
            </a:r>
            <a:r>
              <a:rPr lang="de-DE" sz="2800" dirty="0" err="1" smtClean="0"/>
              <a:t>mechanisms</a:t>
            </a:r>
            <a:r>
              <a:rPr lang="de-DE" sz="2800" dirty="0" smtClean="0"/>
              <a:t> </a:t>
            </a:r>
            <a:r>
              <a:rPr lang="de-DE" sz="2800" dirty="0" err="1" smtClean="0"/>
              <a:t>that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critical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cell</a:t>
            </a:r>
            <a:r>
              <a:rPr lang="de-DE" sz="2800" dirty="0"/>
              <a:t> </a:t>
            </a:r>
            <a:r>
              <a:rPr lang="de-DE" sz="2800" dirty="0" err="1" smtClean="0"/>
              <a:t>proliferation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smtClean="0"/>
              <a:t>(e.g. </a:t>
            </a:r>
            <a:r>
              <a:rPr lang="de-DE" sz="2800" dirty="0" err="1" smtClean="0"/>
              <a:t>cell</a:t>
            </a:r>
            <a:r>
              <a:rPr lang="de-DE" sz="2800" dirty="0" smtClean="0"/>
              <a:t> </a:t>
            </a:r>
            <a:r>
              <a:rPr lang="de-DE" sz="2800" dirty="0" err="1" smtClean="0"/>
              <a:t>cycle</a:t>
            </a:r>
            <a:r>
              <a:rPr lang="de-DE" sz="2800" dirty="0" smtClean="0"/>
              <a:t>, </a:t>
            </a:r>
            <a:r>
              <a:rPr lang="de-DE" sz="2800" dirty="0" err="1" smtClean="0"/>
              <a:t>division</a:t>
            </a:r>
            <a:r>
              <a:rPr lang="de-DE" sz="2800" dirty="0" smtClean="0"/>
              <a:t>, </a:t>
            </a:r>
            <a:r>
              <a:rPr lang="de-DE" sz="2800" dirty="0" err="1" smtClean="0"/>
              <a:t>differentiation</a:t>
            </a:r>
            <a:r>
              <a:rPr lang="de-DE" sz="2800" dirty="0" smtClean="0"/>
              <a:t>)</a:t>
            </a:r>
            <a:endParaRPr lang="de-DE" sz="2800" dirty="0"/>
          </a:p>
        </p:txBody>
      </p:sp>
      <p:pic>
        <p:nvPicPr>
          <p:cNvPr id="8" name="Picture 7" descr="C:\Users\fati\Desktop\neu laxova\Rezaee Kalate\A24671-5-C.jpg"/>
          <p:cNvPicPr>
            <a:picLocks noChangeAspect="1" noChangeArrowheads="1"/>
          </p:cNvPicPr>
          <p:nvPr/>
        </p:nvPicPr>
        <p:blipFill>
          <a:blip r:embed="rId2"/>
          <a:srcRect l="9205" t="12868" r="3742" b="33014"/>
          <a:stretch>
            <a:fillRect/>
          </a:stretch>
        </p:blipFill>
        <p:spPr bwMode="auto">
          <a:xfrm rot="5400000">
            <a:off x="-999300" y="2278474"/>
            <a:ext cx="5373492" cy="2505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22662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ati\Desktop\neu laxova\Atefi\9107515.jpg"/>
          <p:cNvPicPr>
            <a:picLocks noChangeAspect="1" noChangeArrowheads="1"/>
          </p:cNvPicPr>
          <p:nvPr/>
        </p:nvPicPr>
        <p:blipFill>
          <a:blip r:embed="rId2"/>
          <a:srcRect b="7904"/>
          <a:stretch>
            <a:fillRect/>
          </a:stretch>
        </p:blipFill>
        <p:spPr bwMode="auto">
          <a:xfrm>
            <a:off x="268940" y="430304"/>
            <a:ext cx="3402106" cy="2981072"/>
          </a:xfrm>
          <a:prstGeom prst="rect">
            <a:avLst/>
          </a:prstGeom>
          <a:noFill/>
        </p:spPr>
      </p:pic>
      <p:pic>
        <p:nvPicPr>
          <p:cNvPr id="1029" name="Picture 5" descr="C:\Users\fati\Desktop\neu laxova\Atefi\9107515-2-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966383" y="1405803"/>
            <a:ext cx="3206237" cy="1956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C:\Users\fati\Desktop\neu laxova\Atefi\9107515-1-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 flipH="1">
            <a:off x="4017406" y="1525446"/>
            <a:ext cx="3207331" cy="1700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76250" y="3926591"/>
            <a:ext cx="3194796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1371 (1992), a female newborn</a:t>
            </a:r>
          </a:p>
          <a:p>
            <a:r>
              <a:rPr lang="en-US" dirty="0" smtClean="0"/>
              <a:t>Referred for chromosomal study</a:t>
            </a:r>
          </a:p>
          <a:p>
            <a:r>
              <a:rPr lang="en-US" dirty="0" smtClean="0"/>
              <a:t>Diagnosis of </a:t>
            </a:r>
            <a:r>
              <a:rPr lang="en-US" dirty="0" err="1" smtClean="0"/>
              <a:t>Neu-Laxova</a:t>
            </a:r>
            <a:r>
              <a:rPr lang="en-US" dirty="0" smtClean="0"/>
              <a:t> syndrome was made upon physical examination</a:t>
            </a:r>
            <a:endParaRPr lang="en-US" dirty="0"/>
          </a:p>
        </p:txBody>
      </p:sp>
      <p:pic>
        <p:nvPicPr>
          <p:cNvPr id="2050" name="Picture 2" descr="C:\Users\nima.LABDOMAIN\Desktop\Picture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1647" y="4087957"/>
            <a:ext cx="2594759" cy="1431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 descr="C:\Users\nima.LABDOMAIN\Desktop\Picture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1938" y="4101199"/>
            <a:ext cx="2005309" cy="1700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fati\Desktop\neu laxova\ranjbar\IMG_0455-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H="1">
            <a:off x="5638133" y="1014197"/>
            <a:ext cx="3399340" cy="17566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6" name="Picture 8" descr="C:\Users\fati\Desktop\neu laxova\ranjbar\Masoomeh Ranjbar-2-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5061121" y="3732459"/>
            <a:ext cx="3460652" cy="2442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1906176" y="496512"/>
            <a:ext cx="274320" cy="27432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187534" y="628564"/>
            <a:ext cx="562716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750250" y="524648"/>
            <a:ext cx="237744" cy="2377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2321884" y="749024"/>
            <a:ext cx="23774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79564" y="870094"/>
            <a:ext cx="1371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1661486" y="1003828"/>
            <a:ext cx="23774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026060" y="1003828"/>
            <a:ext cx="23774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035590" y="1138966"/>
            <a:ext cx="237744" cy="2377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662281" y="1158426"/>
            <a:ext cx="237744" cy="2377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656484" y="1528316"/>
            <a:ext cx="23774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57279" y="1668846"/>
            <a:ext cx="237744" cy="2377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647419" y="2024668"/>
            <a:ext cx="23774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29925" y="2144334"/>
            <a:ext cx="274320" cy="27432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767680" y="1763960"/>
            <a:ext cx="74980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036986" y="2152774"/>
            <a:ext cx="237744" cy="2377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906176" y="2243615"/>
            <a:ext cx="112941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17896" y="2297539"/>
            <a:ext cx="112941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2329440" y="2386612"/>
            <a:ext cx="219456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746050" y="2505374"/>
            <a:ext cx="1371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1564410" y="2703116"/>
            <a:ext cx="36576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637948" y="2844582"/>
            <a:ext cx="237744" cy="237744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1962792" y="2707136"/>
            <a:ext cx="36576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2009306" y="2833130"/>
            <a:ext cx="274320" cy="27432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2410620" y="2704788"/>
            <a:ext cx="36576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2457134" y="2830782"/>
            <a:ext cx="274320" cy="27432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 rot="5400000">
            <a:off x="3016090" y="2613348"/>
            <a:ext cx="18288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1582449" y="2862771"/>
            <a:ext cx="365760" cy="3051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2414802" y="2862771"/>
            <a:ext cx="365760" cy="3051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2938089" y="2716404"/>
            <a:ext cx="182544" cy="1547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60" idx="0"/>
          </p:cNvCxnSpPr>
          <p:nvPr/>
        </p:nvCxnSpPr>
        <p:spPr>
          <a:xfrm>
            <a:off x="3118464" y="2714233"/>
            <a:ext cx="227074" cy="1825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2804778" y="2885050"/>
            <a:ext cx="274320" cy="27432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208378" y="2896778"/>
            <a:ext cx="274320" cy="27432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 rot="5400000" flipH="1" flipV="1">
            <a:off x="1419717" y="3122556"/>
            <a:ext cx="208151" cy="177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151624" y="3822555"/>
            <a:ext cx="2579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1372, (1993) 8-month-old fetus sent for autopsy examination and </a:t>
            </a:r>
            <a:r>
              <a:rPr lang="en-US" dirty="0" err="1" smtClean="0"/>
              <a:t>Neu-Laxova</a:t>
            </a:r>
            <a:r>
              <a:rPr lang="en-US" dirty="0" smtClean="0"/>
              <a:t> syndrome was diagnosed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fati\Desktop\neu laxova\khalili-Azar\A23207-1-C.JPG"/>
          <p:cNvPicPr>
            <a:picLocks noChangeAspect="1" noChangeArrowheads="1"/>
          </p:cNvPicPr>
          <p:nvPr/>
        </p:nvPicPr>
        <p:blipFill>
          <a:blip r:embed="rId2"/>
          <a:srcRect t="18072" b="30522"/>
          <a:stretch>
            <a:fillRect/>
          </a:stretch>
        </p:blipFill>
        <p:spPr bwMode="auto">
          <a:xfrm rot="5400000">
            <a:off x="3352987" y="2066163"/>
            <a:ext cx="474345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2" name="Picture 6" descr="C:\Users\fati\Desktop\neu laxova\khalili-Azar\A23207-2-C.JPG"/>
          <p:cNvPicPr>
            <a:picLocks noChangeAspect="1" noChangeArrowheads="1"/>
          </p:cNvPicPr>
          <p:nvPr/>
        </p:nvPicPr>
        <p:blipFill>
          <a:blip r:embed="rId3"/>
          <a:srcRect t="20549" b="24699"/>
          <a:stretch>
            <a:fillRect/>
          </a:stretch>
        </p:blipFill>
        <p:spPr bwMode="auto">
          <a:xfrm rot="5400000">
            <a:off x="5375788" y="2006632"/>
            <a:ext cx="4743450" cy="19478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04360" y="2679554"/>
            <a:ext cx="2906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1383, (1994) unrelated       couple brought 8-month-old fetus for autopsy examination</a:t>
            </a:r>
          </a:p>
          <a:p>
            <a:r>
              <a:rPr lang="en-US" dirty="0" err="1" smtClean="0"/>
              <a:t>Neu-Laxova</a:t>
            </a:r>
            <a:r>
              <a:rPr lang="en-US" dirty="0" smtClean="0"/>
              <a:t> syndrome</a:t>
            </a:r>
            <a:endParaRPr lang="en-US" dirty="0"/>
          </a:p>
        </p:txBody>
      </p:sp>
      <p:grpSp>
        <p:nvGrpSpPr>
          <p:cNvPr id="6" name="Group 141"/>
          <p:cNvGrpSpPr>
            <a:grpSpLocks/>
          </p:cNvGrpSpPr>
          <p:nvPr/>
        </p:nvGrpSpPr>
        <p:grpSpPr bwMode="auto">
          <a:xfrm>
            <a:off x="1850881" y="1126285"/>
            <a:ext cx="1264585" cy="1246856"/>
            <a:chOff x="489" y="1783"/>
            <a:chExt cx="575" cy="595"/>
          </a:xfrm>
        </p:grpSpPr>
        <p:sp>
          <p:nvSpPr>
            <p:cNvPr id="7" name="Text Box 142"/>
            <p:cNvSpPr txBox="1">
              <a:spLocks noChangeArrowheads="1"/>
            </p:cNvSpPr>
            <p:nvPr/>
          </p:nvSpPr>
          <p:spPr bwMode="auto">
            <a:xfrm>
              <a:off x="489" y="187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8" name="Text Box 143"/>
            <p:cNvSpPr txBox="1">
              <a:spLocks noChangeArrowheads="1"/>
            </p:cNvSpPr>
            <p:nvPr/>
          </p:nvSpPr>
          <p:spPr bwMode="auto">
            <a:xfrm>
              <a:off x="902" y="1879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0" name="Text Box 144"/>
            <p:cNvSpPr txBox="1">
              <a:spLocks noChangeArrowheads="1"/>
            </p:cNvSpPr>
            <p:nvPr/>
          </p:nvSpPr>
          <p:spPr bwMode="auto">
            <a:xfrm>
              <a:off x="492" y="2243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sp>
          <p:nvSpPr>
            <p:cNvPr id="11" name="Text Box 145"/>
            <p:cNvSpPr txBox="1">
              <a:spLocks noChangeArrowheads="1"/>
            </p:cNvSpPr>
            <p:nvPr/>
          </p:nvSpPr>
          <p:spPr bwMode="auto">
            <a:xfrm>
              <a:off x="902" y="224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grpSp>
          <p:nvGrpSpPr>
            <p:cNvPr id="12" name="Group 146"/>
            <p:cNvGrpSpPr>
              <a:grpSpLocks/>
            </p:cNvGrpSpPr>
            <p:nvPr/>
          </p:nvGrpSpPr>
          <p:grpSpPr bwMode="auto">
            <a:xfrm>
              <a:off x="516" y="1783"/>
              <a:ext cx="526" cy="503"/>
              <a:chOff x="516" y="1783"/>
              <a:chExt cx="526" cy="503"/>
            </a:xfrm>
          </p:grpSpPr>
          <p:grpSp>
            <p:nvGrpSpPr>
              <p:cNvPr id="13" name="Group 147"/>
              <p:cNvGrpSpPr>
                <a:grpSpLocks/>
              </p:cNvGrpSpPr>
              <p:nvPr/>
            </p:nvGrpSpPr>
            <p:grpSpPr bwMode="auto">
              <a:xfrm>
                <a:off x="516" y="1783"/>
                <a:ext cx="526" cy="306"/>
                <a:chOff x="516" y="1783"/>
                <a:chExt cx="526" cy="306"/>
              </a:xfrm>
            </p:grpSpPr>
            <p:sp>
              <p:nvSpPr>
                <p:cNvPr id="24" name="Line 148"/>
                <p:cNvSpPr>
                  <a:spLocks noChangeShapeType="1"/>
                </p:cNvSpPr>
                <p:nvPr/>
              </p:nvSpPr>
              <p:spPr bwMode="auto">
                <a:xfrm rot="5400000">
                  <a:off x="654" y="1965"/>
                  <a:ext cx="24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5" name="Group 149"/>
                <p:cNvGrpSpPr>
                  <a:grpSpLocks/>
                </p:cNvGrpSpPr>
                <p:nvPr/>
              </p:nvGrpSpPr>
              <p:grpSpPr bwMode="auto">
                <a:xfrm>
                  <a:off x="516" y="1783"/>
                  <a:ext cx="526" cy="113"/>
                  <a:chOff x="516" y="1792"/>
                  <a:chExt cx="526" cy="113"/>
                </a:xfrm>
              </p:grpSpPr>
              <p:sp>
                <p:nvSpPr>
                  <p:cNvPr id="26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1792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7" name="Oval 1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29" y="1792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8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636" y="1849"/>
                    <a:ext cx="29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4" name="Group 153"/>
              <p:cNvGrpSpPr>
                <a:grpSpLocks/>
              </p:cNvGrpSpPr>
              <p:nvPr/>
            </p:nvGrpSpPr>
            <p:grpSpPr bwMode="auto">
              <a:xfrm>
                <a:off x="516" y="2088"/>
                <a:ext cx="523" cy="198"/>
                <a:chOff x="516" y="2088"/>
                <a:chExt cx="523" cy="198"/>
              </a:xfrm>
            </p:grpSpPr>
            <p:sp>
              <p:nvSpPr>
                <p:cNvPr id="15" name="Line 154"/>
                <p:cNvSpPr>
                  <a:spLocks noChangeShapeType="1"/>
                </p:cNvSpPr>
                <p:nvPr/>
              </p:nvSpPr>
              <p:spPr bwMode="auto">
                <a:xfrm>
                  <a:off x="570" y="2090"/>
                  <a:ext cx="41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6" name="Line 155"/>
                <p:cNvSpPr>
                  <a:spLocks noChangeShapeType="1"/>
                </p:cNvSpPr>
                <p:nvPr/>
              </p:nvSpPr>
              <p:spPr bwMode="auto">
                <a:xfrm>
                  <a:off x="576" y="2088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" name="Line 156"/>
                <p:cNvSpPr>
                  <a:spLocks noChangeShapeType="1"/>
                </p:cNvSpPr>
                <p:nvPr/>
              </p:nvSpPr>
              <p:spPr bwMode="auto">
                <a:xfrm>
                  <a:off x="983" y="2089"/>
                  <a:ext cx="0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8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926" y="2104"/>
                  <a:ext cx="113" cy="181"/>
                  <a:chOff x="2334" y="1804"/>
                  <a:chExt cx="227" cy="363"/>
                </a:xfrm>
              </p:grpSpPr>
              <p:sp>
                <p:nvSpPr>
                  <p:cNvPr id="22" name="Oval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34" y="1872"/>
                    <a:ext cx="227" cy="2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3" name="Line 159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2266" y="1986"/>
                    <a:ext cx="36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9" name="Group 160"/>
                <p:cNvGrpSpPr>
                  <a:grpSpLocks noChangeAspect="1"/>
                </p:cNvGrpSpPr>
                <p:nvPr/>
              </p:nvGrpSpPr>
              <p:grpSpPr bwMode="auto">
                <a:xfrm>
                  <a:off x="516" y="2105"/>
                  <a:ext cx="113" cy="181"/>
                  <a:chOff x="2334" y="1804"/>
                  <a:chExt cx="227" cy="363"/>
                </a:xfrm>
              </p:grpSpPr>
              <p:sp>
                <p:nvSpPr>
                  <p:cNvPr id="20" name="Oval 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34" y="1872"/>
                    <a:ext cx="227" cy="2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" name="Line 162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2266" y="1986"/>
                    <a:ext cx="36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</p:grpSp>
      <p:cxnSp>
        <p:nvCxnSpPr>
          <p:cNvPr id="32" name="Straight Arrow Connector 31"/>
          <p:cNvCxnSpPr/>
          <p:nvPr/>
        </p:nvCxnSpPr>
        <p:spPr>
          <a:xfrm flipH="1" flipV="1">
            <a:off x="3060484" y="2123231"/>
            <a:ext cx="254216" cy="257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fati\Desktop\neu laxova\Del Afrooz\Delafrooz-2-C.jpg"/>
          <p:cNvPicPr>
            <a:picLocks noChangeAspect="1" noChangeArrowheads="1"/>
          </p:cNvPicPr>
          <p:nvPr/>
        </p:nvPicPr>
        <p:blipFill>
          <a:blip r:embed="rId2"/>
          <a:srcRect r="14525" b="23950"/>
          <a:stretch>
            <a:fillRect/>
          </a:stretch>
        </p:blipFill>
        <p:spPr bwMode="auto">
          <a:xfrm flipH="1">
            <a:off x="4924446" y="160338"/>
            <a:ext cx="4105252" cy="2449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24" name="Picture 4" descr="C:\Users\fati\Desktop\neu laxova\Del Afrooz\Delafrooz-1-C.jpg"/>
          <p:cNvPicPr>
            <a:picLocks noChangeAspect="1" noChangeArrowheads="1"/>
          </p:cNvPicPr>
          <p:nvPr/>
        </p:nvPicPr>
        <p:blipFill>
          <a:blip r:embed="rId3"/>
          <a:srcRect r="9497" b="23193"/>
          <a:stretch>
            <a:fillRect/>
          </a:stretch>
        </p:blipFill>
        <p:spPr bwMode="auto">
          <a:xfrm>
            <a:off x="4924447" y="2705739"/>
            <a:ext cx="4105254" cy="1818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1024" y="3378803"/>
            <a:ext cx="4191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1386, (1997) first cousin couple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 Autopsy examination performed at        another center with diagnosis of </a:t>
            </a:r>
            <a:r>
              <a:rPr lang="en-US" dirty="0" err="1" smtClean="0"/>
              <a:t>ichthyosis</a:t>
            </a:r>
            <a:r>
              <a:rPr lang="en-US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 Based on findings in autopsy report and pictures made diagnosis of </a:t>
            </a:r>
            <a:r>
              <a:rPr lang="en-US" dirty="0" err="1" smtClean="0"/>
              <a:t>Neu-Laxova</a:t>
            </a:r>
            <a:r>
              <a:rPr lang="en-US" dirty="0" smtClean="0"/>
              <a:t> syndrome</a:t>
            </a:r>
          </a:p>
          <a:p>
            <a:endParaRPr lang="en-US" dirty="0"/>
          </a:p>
        </p:txBody>
      </p:sp>
      <p:grpSp>
        <p:nvGrpSpPr>
          <p:cNvPr id="6" name="Group 191"/>
          <p:cNvGrpSpPr>
            <a:grpSpLocks/>
          </p:cNvGrpSpPr>
          <p:nvPr/>
        </p:nvGrpSpPr>
        <p:grpSpPr bwMode="auto">
          <a:xfrm>
            <a:off x="1216330" y="763389"/>
            <a:ext cx="2451881" cy="2317105"/>
            <a:chOff x="61" y="2929"/>
            <a:chExt cx="1370" cy="1341"/>
          </a:xfrm>
        </p:grpSpPr>
        <p:sp>
          <p:nvSpPr>
            <p:cNvPr id="8" name="Text Box 192"/>
            <p:cNvSpPr txBox="1">
              <a:spLocks noChangeArrowheads="1"/>
            </p:cNvSpPr>
            <p:nvPr/>
          </p:nvSpPr>
          <p:spPr bwMode="auto">
            <a:xfrm>
              <a:off x="436" y="384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9" name="Text Box 193"/>
            <p:cNvSpPr txBox="1">
              <a:spLocks noChangeArrowheads="1"/>
            </p:cNvSpPr>
            <p:nvPr/>
          </p:nvSpPr>
          <p:spPr bwMode="auto">
            <a:xfrm>
              <a:off x="777" y="384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 dirty="0">
                  <a:cs typeface="ＭＳ Ｐゴシック" charset="0"/>
                </a:rPr>
                <a:t>D</a:t>
              </a:r>
            </a:p>
          </p:txBody>
        </p:sp>
        <p:sp>
          <p:nvSpPr>
            <p:cNvPr id="10" name="Text Box 194"/>
            <p:cNvSpPr txBox="1">
              <a:spLocks noChangeArrowheads="1"/>
            </p:cNvSpPr>
            <p:nvPr/>
          </p:nvSpPr>
          <p:spPr bwMode="auto">
            <a:xfrm>
              <a:off x="302" y="4135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11" name="Text Box 195"/>
            <p:cNvSpPr txBox="1">
              <a:spLocks noChangeArrowheads="1"/>
            </p:cNvSpPr>
            <p:nvPr/>
          </p:nvSpPr>
          <p:spPr bwMode="auto">
            <a:xfrm>
              <a:off x="613" y="4135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61" y="2929"/>
              <a:ext cx="1370" cy="1254"/>
              <a:chOff x="61" y="2968"/>
              <a:chExt cx="1370" cy="1254"/>
            </a:xfrm>
          </p:grpSpPr>
          <p:grpSp>
            <p:nvGrpSpPr>
              <p:cNvPr id="13" name="Group 197"/>
              <p:cNvGrpSpPr>
                <a:grpSpLocks/>
              </p:cNvGrpSpPr>
              <p:nvPr/>
            </p:nvGrpSpPr>
            <p:grpSpPr bwMode="auto">
              <a:xfrm>
                <a:off x="125" y="3438"/>
                <a:ext cx="386" cy="287"/>
                <a:chOff x="125" y="3438"/>
                <a:chExt cx="386" cy="287"/>
              </a:xfrm>
            </p:grpSpPr>
            <p:sp>
              <p:nvSpPr>
                <p:cNvPr id="73" name="Line 198"/>
                <p:cNvSpPr>
                  <a:spLocks noChangeShapeType="1"/>
                </p:cNvSpPr>
                <p:nvPr/>
              </p:nvSpPr>
              <p:spPr bwMode="auto">
                <a:xfrm rot="5400000">
                  <a:off x="204" y="3612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74" name="Group 199"/>
                <p:cNvGrpSpPr>
                  <a:grpSpLocks/>
                </p:cNvGrpSpPr>
                <p:nvPr/>
              </p:nvGrpSpPr>
              <p:grpSpPr bwMode="auto">
                <a:xfrm rot="10800000">
                  <a:off x="125" y="3438"/>
                  <a:ext cx="386" cy="114"/>
                  <a:chOff x="189" y="639"/>
                  <a:chExt cx="386" cy="114"/>
                </a:xfrm>
              </p:grpSpPr>
              <p:sp>
                <p:nvSpPr>
                  <p:cNvPr id="75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6" name="Oval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7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4" name="Group 203"/>
              <p:cNvGrpSpPr>
                <a:grpSpLocks/>
              </p:cNvGrpSpPr>
              <p:nvPr/>
            </p:nvGrpSpPr>
            <p:grpSpPr bwMode="auto">
              <a:xfrm>
                <a:off x="924" y="3438"/>
                <a:ext cx="386" cy="287"/>
                <a:chOff x="900" y="2006"/>
                <a:chExt cx="386" cy="287"/>
              </a:xfrm>
            </p:grpSpPr>
            <p:sp>
              <p:nvSpPr>
                <p:cNvPr id="68" name="Line 204"/>
                <p:cNvSpPr>
                  <a:spLocks noChangeShapeType="1"/>
                </p:cNvSpPr>
                <p:nvPr/>
              </p:nvSpPr>
              <p:spPr bwMode="auto">
                <a:xfrm rot="5400000">
                  <a:off x="979" y="2180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69" name="Group 205"/>
                <p:cNvGrpSpPr>
                  <a:grpSpLocks/>
                </p:cNvGrpSpPr>
                <p:nvPr/>
              </p:nvGrpSpPr>
              <p:grpSpPr bwMode="auto">
                <a:xfrm>
                  <a:off x="900" y="2006"/>
                  <a:ext cx="386" cy="114"/>
                  <a:chOff x="189" y="639"/>
                  <a:chExt cx="386" cy="114"/>
                </a:xfrm>
              </p:grpSpPr>
              <p:sp>
                <p:nvSpPr>
                  <p:cNvPr id="70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1" name="Oval 2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2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5" name="Group 209"/>
              <p:cNvGrpSpPr>
                <a:grpSpLocks/>
              </p:cNvGrpSpPr>
              <p:nvPr/>
            </p:nvGrpSpPr>
            <p:grpSpPr bwMode="auto">
              <a:xfrm>
                <a:off x="61" y="3723"/>
                <a:ext cx="1370" cy="499"/>
                <a:chOff x="61" y="3723"/>
                <a:chExt cx="1370" cy="499"/>
              </a:xfrm>
            </p:grpSpPr>
            <p:sp>
              <p:nvSpPr>
                <p:cNvPr id="25" name="Line 210"/>
                <p:cNvSpPr>
                  <a:spLocks noChangeShapeType="1"/>
                </p:cNvSpPr>
                <p:nvPr/>
              </p:nvSpPr>
              <p:spPr bwMode="auto">
                <a:xfrm rot="5400000">
                  <a:off x="603" y="3933"/>
                  <a:ext cx="17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6" name="Group 211"/>
                <p:cNvGrpSpPr>
                  <a:grpSpLocks/>
                </p:cNvGrpSpPr>
                <p:nvPr/>
              </p:nvGrpSpPr>
              <p:grpSpPr bwMode="auto">
                <a:xfrm>
                  <a:off x="332" y="4018"/>
                  <a:ext cx="675" cy="204"/>
                  <a:chOff x="332" y="4021"/>
                  <a:chExt cx="675" cy="204"/>
                </a:xfrm>
              </p:grpSpPr>
              <p:grpSp>
                <p:nvGrpSpPr>
                  <p:cNvPr id="56" name="Group 212"/>
                  <p:cNvGrpSpPr>
                    <a:grpSpLocks/>
                  </p:cNvGrpSpPr>
                  <p:nvPr/>
                </p:nvGrpSpPr>
                <p:grpSpPr bwMode="auto">
                  <a:xfrm>
                    <a:off x="332" y="4021"/>
                    <a:ext cx="113" cy="167"/>
                    <a:chOff x="602" y="2601"/>
                    <a:chExt cx="113" cy="167"/>
                  </a:xfrm>
                </p:grpSpPr>
                <p:sp>
                  <p:nvSpPr>
                    <p:cNvPr id="66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8" y="260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7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2" y="2655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57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381" y="4024"/>
                    <a:ext cx="58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58" name="Group 216"/>
                  <p:cNvGrpSpPr>
                    <a:grpSpLocks/>
                  </p:cNvGrpSpPr>
                  <p:nvPr/>
                </p:nvGrpSpPr>
                <p:grpSpPr bwMode="auto">
                  <a:xfrm>
                    <a:off x="630" y="4021"/>
                    <a:ext cx="113" cy="204"/>
                    <a:chOff x="869" y="4021"/>
                    <a:chExt cx="113" cy="204"/>
                  </a:xfrm>
                </p:grpSpPr>
                <p:sp>
                  <p:nvSpPr>
                    <p:cNvPr id="62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8" y="402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63" name="Group 21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69" y="4044"/>
                      <a:ext cx="113" cy="181"/>
                      <a:chOff x="2334" y="1804"/>
                      <a:chExt cx="227" cy="363"/>
                    </a:xfrm>
                  </p:grpSpPr>
                  <p:sp>
                    <p:nvSpPr>
                      <p:cNvPr id="64" name="Oval 2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334" y="1872"/>
                        <a:ext cx="227" cy="22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5" name="Line 2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2266" y="1986"/>
                        <a:ext cx="363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59" name="Group 221"/>
                  <p:cNvGrpSpPr>
                    <a:grpSpLocks/>
                  </p:cNvGrpSpPr>
                  <p:nvPr/>
                </p:nvGrpSpPr>
                <p:grpSpPr bwMode="auto">
                  <a:xfrm>
                    <a:off x="928" y="4021"/>
                    <a:ext cx="79" cy="149"/>
                    <a:chOff x="1111" y="4021"/>
                    <a:chExt cx="79" cy="149"/>
                  </a:xfrm>
                </p:grpSpPr>
                <p:sp>
                  <p:nvSpPr>
                    <p:cNvPr id="60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0" y="4021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1" name="Rectangle 22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700000">
                      <a:off x="1112" y="4091"/>
                      <a:ext cx="78" cy="79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tx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27" name="Group 224"/>
                <p:cNvGrpSpPr>
                  <a:grpSpLocks/>
                </p:cNvGrpSpPr>
                <p:nvPr/>
              </p:nvGrpSpPr>
              <p:grpSpPr bwMode="auto">
                <a:xfrm>
                  <a:off x="61" y="3723"/>
                  <a:ext cx="1370" cy="218"/>
                  <a:chOff x="61" y="3723"/>
                  <a:chExt cx="1370" cy="218"/>
                </a:xfrm>
              </p:grpSpPr>
              <p:sp>
                <p:nvSpPr>
                  <p:cNvPr id="28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113" y="3723"/>
                    <a:ext cx="40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9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118" y="3723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0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517" y="3723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1" name="Group 228"/>
                  <p:cNvGrpSpPr>
                    <a:grpSpLocks/>
                  </p:cNvGrpSpPr>
                  <p:nvPr/>
                </p:nvGrpSpPr>
                <p:grpSpPr bwMode="auto">
                  <a:xfrm>
                    <a:off x="461" y="3783"/>
                    <a:ext cx="454" cy="113"/>
                    <a:chOff x="497" y="2363"/>
                    <a:chExt cx="454" cy="113"/>
                  </a:xfrm>
                </p:grpSpPr>
                <p:sp>
                  <p:nvSpPr>
                    <p:cNvPr id="51" name="Rectangle 229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838" y="2363"/>
                      <a:ext cx="113" cy="1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" name="Oval 23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497" y="2363"/>
                      <a:ext cx="113" cy="1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53" name="Group 231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611" y="2409"/>
                      <a:ext cx="224" cy="24"/>
                      <a:chOff x="770" y="1820"/>
                      <a:chExt cx="292" cy="24"/>
                    </a:xfrm>
                  </p:grpSpPr>
                  <p:sp>
                    <p:nvSpPr>
                      <p:cNvPr id="54" name="Line 2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70" y="1820"/>
                        <a:ext cx="29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5" name="Line 2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70" y="1844"/>
                        <a:ext cx="29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32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857" y="3728"/>
                    <a:ext cx="52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3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860" y="3725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" name="Oval 2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" y="3781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5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317" y="3723"/>
                    <a:ext cx="0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6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977" y="3725"/>
                    <a:ext cx="113" cy="170"/>
                    <a:chOff x="977" y="3725"/>
                    <a:chExt cx="113" cy="170"/>
                  </a:xfrm>
                </p:grpSpPr>
                <p:sp>
                  <p:nvSpPr>
                    <p:cNvPr id="49" name="Oval 2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77" y="3782"/>
                      <a:ext cx="113" cy="1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0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39" y="3725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7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256" y="3781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lang="de-DE" sz="800">
                        <a:cs typeface="ＭＳ Ｐゴシック" charset="0"/>
                      </a:rPr>
                      <a:t>2</a:t>
                    </a:r>
                  </a:p>
                </p:txBody>
              </p:sp>
              <p:grpSp>
                <p:nvGrpSpPr>
                  <p:cNvPr id="38" name="Group 242"/>
                  <p:cNvGrpSpPr>
                    <a:grpSpLocks/>
                  </p:cNvGrpSpPr>
                  <p:nvPr/>
                </p:nvGrpSpPr>
                <p:grpSpPr bwMode="auto">
                  <a:xfrm>
                    <a:off x="1318" y="3725"/>
                    <a:ext cx="113" cy="204"/>
                    <a:chOff x="1318" y="3725"/>
                    <a:chExt cx="113" cy="204"/>
                  </a:xfrm>
                </p:grpSpPr>
                <p:grpSp>
                  <p:nvGrpSpPr>
                    <p:cNvPr id="44" name="Group 24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18" y="3748"/>
                      <a:ext cx="113" cy="181"/>
                      <a:chOff x="1970" y="1800"/>
                      <a:chExt cx="227" cy="363"/>
                    </a:xfrm>
                  </p:grpSpPr>
                  <p:sp>
                    <p:nvSpPr>
                      <p:cNvPr id="47" name="Oval 2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70" y="1868"/>
                        <a:ext cx="227" cy="227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>
                          <a:cs typeface="ＭＳ Ｐゴシック" charset="0"/>
                        </a:endParaRPr>
                      </a:p>
                    </p:txBody>
                  </p:sp>
                  <p:sp>
                    <p:nvSpPr>
                      <p:cNvPr id="48" name="Line 2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1902" y="1982"/>
                        <a:ext cx="363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45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77" y="3725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6" name="Oval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3" y="3804"/>
                      <a:ext cx="68" cy="6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de-DE" sz="800">
                          <a:cs typeface="ＭＳ Ｐゴシック" charset="0"/>
                        </a:rPr>
                        <a:t>2</a:t>
                      </a:r>
                    </a:p>
                  </p:txBody>
                </p:sp>
              </p:grpSp>
              <p:grpSp>
                <p:nvGrpSpPr>
                  <p:cNvPr id="39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1142" y="3725"/>
                    <a:ext cx="113" cy="216"/>
                    <a:chOff x="1142" y="3725"/>
                    <a:chExt cx="113" cy="216"/>
                  </a:xfrm>
                </p:grpSpPr>
                <p:sp>
                  <p:nvSpPr>
                    <p:cNvPr id="40" name="Line 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02" y="3725"/>
                      <a:ext cx="0" cy="5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41" name="Group 25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142" y="3739"/>
                      <a:ext cx="113" cy="202"/>
                      <a:chOff x="2010" y="1198"/>
                      <a:chExt cx="227" cy="408"/>
                    </a:xfrm>
                  </p:grpSpPr>
                  <p:sp>
                    <p:nvSpPr>
                      <p:cNvPr id="42" name="Rectangle 2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010" y="1288"/>
                        <a:ext cx="227" cy="2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43" name="Line 2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8900000" flipH="1">
                        <a:off x="1920" y="1402"/>
                        <a:ext cx="40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</p:grpSp>
          <p:grpSp>
            <p:nvGrpSpPr>
              <p:cNvPr id="16" name="Group 253"/>
              <p:cNvGrpSpPr>
                <a:grpSpLocks/>
              </p:cNvGrpSpPr>
              <p:nvPr/>
            </p:nvGrpSpPr>
            <p:grpSpPr bwMode="auto">
              <a:xfrm>
                <a:off x="459" y="2968"/>
                <a:ext cx="521" cy="467"/>
                <a:chOff x="459" y="2968"/>
                <a:chExt cx="521" cy="467"/>
              </a:xfrm>
            </p:grpSpPr>
            <p:sp>
              <p:nvSpPr>
                <p:cNvPr id="17" name="Line 254"/>
                <p:cNvSpPr>
                  <a:spLocks noChangeShapeType="1"/>
                </p:cNvSpPr>
                <p:nvPr/>
              </p:nvSpPr>
              <p:spPr bwMode="auto">
                <a:xfrm rot="5400000">
                  <a:off x="606" y="3137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8" name="Line 255"/>
                <p:cNvSpPr>
                  <a:spLocks noChangeShapeType="1"/>
                </p:cNvSpPr>
                <p:nvPr/>
              </p:nvSpPr>
              <p:spPr bwMode="auto">
                <a:xfrm>
                  <a:off x="459" y="3254"/>
                  <a:ext cx="52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Line 256"/>
                <p:cNvSpPr>
                  <a:spLocks noChangeShapeType="1"/>
                </p:cNvSpPr>
                <p:nvPr/>
              </p:nvSpPr>
              <p:spPr bwMode="auto">
                <a:xfrm>
                  <a:off x="459" y="3252"/>
                  <a:ext cx="0" cy="1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Line 257"/>
                <p:cNvSpPr>
                  <a:spLocks noChangeShapeType="1"/>
                </p:cNvSpPr>
                <p:nvPr/>
              </p:nvSpPr>
              <p:spPr bwMode="auto">
                <a:xfrm>
                  <a:off x="978" y="3254"/>
                  <a:ext cx="0" cy="1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1" name="Group 258"/>
                <p:cNvGrpSpPr>
                  <a:grpSpLocks/>
                </p:cNvGrpSpPr>
                <p:nvPr/>
              </p:nvGrpSpPr>
              <p:grpSpPr bwMode="auto">
                <a:xfrm>
                  <a:off x="528" y="2968"/>
                  <a:ext cx="386" cy="114"/>
                  <a:chOff x="189" y="639"/>
                  <a:chExt cx="386" cy="114"/>
                </a:xfrm>
              </p:grpSpPr>
              <p:sp>
                <p:nvSpPr>
                  <p:cNvPr id="22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189" y="640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3" name="Oval 2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2" y="639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4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03" y="697"/>
                    <a:ext cx="15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ati\Desktop\neu laxova\Rezaee Kalate\A24671-1-C.jpg"/>
          <p:cNvPicPr>
            <a:picLocks noChangeAspect="1" noChangeArrowheads="1"/>
          </p:cNvPicPr>
          <p:nvPr/>
        </p:nvPicPr>
        <p:blipFill>
          <a:blip r:embed="rId2"/>
          <a:srcRect l="22203" r="11988"/>
          <a:stretch>
            <a:fillRect/>
          </a:stretch>
        </p:blipFill>
        <p:spPr bwMode="auto">
          <a:xfrm>
            <a:off x="7312504" y="2938632"/>
            <a:ext cx="1738292" cy="19810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6" descr="C:\Users\fati\Desktop\neu laxova\Rezaee Kalate\A24671-4-C.jpg"/>
          <p:cNvPicPr>
            <a:picLocks noChangeAspect="1" noChangeArrowheads="1"/>
          </p:cNvPicPr>
          <p:nvPr/>
        </p:nvPicPr>
        <p:blipFill>
          <a:blip r:embed="rId3"/>
          <a:srcRect l="8416" t="10279" r="4188" b="24095"/>
          <a:stretch>
            <a:fillRect/>
          </a:stretch>
        </p:blipFill>
        <p:spPr bwMode="auto">
          <a:xfrm rot="5400000">
            <a:off x="6846909" y="652805"/>
            <a:ext cx="2804160" cy="1579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" name="Picture 7" descr="C:\Users\fati\Desktop\neu laxova\Rezaee Kalate\A24671-5-C.jpg"/>
          <p:cNvPicPr>
            <a:picLocks noChangeAspect="1" noChangeArrowheads="1"/>
          </p:cNvPicPr>
          <p:nvPr/>
        </p:nvPicPr>
        <p:blipFill>
          <a:blip r:embed="rId4"/>
          <a:srcRect l="9205" t="12868" r="3742" b="33014"/>
          <a:stretch>
            <a:fillRect/>
          </a:stretch>
        </p:blipFill>
        <p:spPr bwMode="auto">
          <a:xfrm rot="5400000">
            <a:off x="5284790" y="788697"/>
            <a:ext cx="2804164" cy="1307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4" name="Group 36"/>
          <p:cNvGrpSpPr>
            <a:grpSpLocks/>
          </p:cNvGrpSpPr>
          <p:nvPr/>
        </p:nvGrpSpPr>
        <p:grpSpPr bwMode="auto">
          <a:xfrm>
            <a:off x="1026727" y="766926"/>
            <a:ext cx="2469508" cy="2406578"/>
            <a:chOff x="31" y="2954"/>
            <a:chExt cx="1420" cy="1284"/>
          </a:xfrm>
        </p:grpSpPr>
        <p:sp>
          <p:nvSpPr>
            <p:cNvPr id="25" name="Text Box 37"/>
            <p:cNvSpPr txBox="1">
              <a:spLocks noChangeArrowheads="1"/>
            </p:cNvSpPr>
            <p:nvPr/>
          </p:nvSpPr>
          <p:spPr bwMode="auto">
            <a:xfrm>
              <a:off x="974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26" name="Text Box 38"/>
            <p:cNvSpPr txBox="1">
              <a:spLocks noChangeArrowheads="1"/>
            </p:cNvSpPr>
            <p:nvPr/>
          </p:nvSpPr>
          <p:spPr bwMode="auto">
            <a:xfrm>
              <a:off x="403" y="4103"/>
              <a:ext cx="15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F</a:t>
              </a:r>
            </a:p>
          </p:txBody>
        </p:sp>
        <p:sp>
          <p:nvSpPr>
            <p:cNvPr id="27" name="Text Box 39"/>
            <p:cNvSpPr txBox="1">
              <a:spLocks noChangeArrowheads="1"/>
            </p:cNvSpPr>
            <p:nvPr/>
          </p:nvSpPr>
          <p:spPr bwMode="auto">
            <a:xfrm>
              <a:off x="62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grpSp>
          <p:nvGrpSpPr>
            <p:cNvPr id="28" name="Group 40"/>
            <p:cNvGrpSpPr>
              <a:grpSpLocks/>
            </p:cNvGrpSpPr>
            <p:nvPr/>
          </p:nvGrpSpPr>
          <p:grpSpPr bwMode="auto">
            <a:xfrm>
              <a:off x="31" y="2954"/>
              <a:ext cx="1346" cy="1159"/>
              <a:chOff x="31" y="2954"/>
              <a:chExt cx="1346" cy="1159"/>
            </a:xfrm>
          </p:grpSpPr>
          <p:sp>
            <p:nvSpPr>
              <p:cNvPr id="37" name="Line 41"/>
              <p:cNvSpPr>
                <a:spLocks noChangeShapeType="1"/>
              </p:cNvSpPr>
              <p:nvPr/>
            </p:nvSpPr>
            <p:spPr bwMode="auto">
              <a:xfrm rot="5400000">
                <a:off x="110" y="3477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8" name="Group 42"/>
              <p:cNvGrpSpPr>
                <a:grpSpLocks/>
              </p:cNvGrpSpPr>
              <p:nvPr/>
            </p:nvGrpSpPr>
            <p:grpSpPr bwMode="auto">
              <a:xfrm>
                <a:off x="31" y="3308"/>
                <a:ext cx="386" cy="113"/>
                <a:chOff x="73" y="3278"/>
                <a:chExt cx="386" cy="113"/>
              </a:xfrm>
            </p:grpSpPr>
            <p:sp>
              <p:nvSpPr>
                <p:cNvPr id="101" name="Rectangle 43"/>
                <p:cNvSpPr>
                  <a:spLocks noChangeArrowheads="1"/>
                </p:cNvSpPr>
                <p:nvPr/>
              </p:nvSpPr>
              <p:spPr bwMode="auto">
                <a:xfrm rot="10800000">
                  <a:off x="346" y="3278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2" name="Oval 4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73" y="3278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3" name="Line 45"/>
                <p:cNvSpPr>
                  <a:spLocks noChangeShapeType="1"/>
                </p:cNvSpPr>
                <p:nvPr/>
              </p:nvSpPr>
              <p:spPr bwMode="auto">
                <a:xfrm rot="10800000">
                  <a:off x="186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9" name="Line 46"/>
              <p:cNvSpPr>
                <a:spLocks noChangeShapeType="1"/>
              </p:cNvSpPr>
              <p:nvPr/>
            </p:nvSpPr>
            <p:spPr bwMode="auto">
              <a:xfrm rot="5400000">
                <a:off x="716" y="3483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0" name="Group 47"/>
              <p:cNvGrpSpPr>
                <a:grpSpLocks/>
              </p:cNvGrpSpPr>
              <p:nvPr/>
            </p:nvGrpSpPr>
            <p:grpSpPr bwMode="auto">
              <a:xfrm>
                <a:off x="637" y="3307"/>
                <a:ext cx="386" cy="113"/>
                <a:chOff x="637" y="3277"/>
                <a:chExt cx="386" cy="113"/>
              </a:xfrm>
            </p:grpSpPr>
            <p:sp>
              <p:nvSpPr>
                <p:cNvPr id="98" name="Rectangle 48"/>
                <p:cNvSpPr>
                  <a:spLocks noChangeArrowheads="1"/>
                </p:cNvSpPr>
                <p:nvPr/>
              </p:nvSpPr>
              <p:spPr bwMode="auto">
                <a:xfrm>
                  <a:off x="637" y="3277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9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910" y="3277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0" name="Line 50"/>
                <p:cNvSpPr>
                  <a:spLocks noChangeShapeType="1"/>
                </p:cNvSpPr>
                <p:nvPr/>
              </p:nvSpPr>
              <p:spPr bwMode="auto">
                <a:xfrm>
                  <a:off x="751" y="3334"/>
                  <a:ext cx="15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41" name="Line 51"/>
              <p:cNvSpPr>
                <a:spLocks noChangeShapeType="1"/>
              </p:cNvSpPr>
              <p:nvPr/>
            </p:nvSpPr>
            <p:spPr bwMode="auto">
              <a:xfrm>
                <a:off x="627" y="3602"/>
                <a:ext cx="39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Oval 52"/>
              <p:cNvSpPr>
                <a:spLocks noChangeAspect="1" noChangeArrowheads="1"/>
              </p:cNvSpPr>
              <p:nvPr/>
            </p:nvSpPr>
            <p:spPr bwMode="auto">
              <a:xfrm>
                <a:off x="1261" y="330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43" name="Group 53"/>
              <p:cNvGrpSpPr>
                <a:grpSpLocks/>
              </p:cNvGrpSpPr>
              <p:nvPr/>
            </p:nvGrpSpPr>
            <p:grpSpPr bwMode="auto">
              <a:xfrm>
                <a:off x="279" y="3657"/>
                <a:ext cx="406" cy="113"/>
                <a:chOff x="231" y="3659"/>
                <a:chExt cx="406" cy="113"/>
              </a:xfrm>
            </p:grpSpPr>
            <p:sp>
              <p:nvSpPr>
                <p:cNvPr id="93" name="Rectangle 54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4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95" name="Group 56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96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7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44" name="Group 59"/>
              <p:cNvGrpSpPr>
                <a:grpSpLocks/>
              </p:cNvGrpSpPr>
              <p:nvPr/>
            </p:nvGrpSpPr>
            <p:grpSpPr bwMode="auto">
              <a:xfrm>
                <a:off x="571" y="2954"/>
                <a:ext cx="526" cy="306"/>
                <a:chOff x="516" y="1783"/>
                <a:chExt cx="526" cy="306"/>
              </a:xfrm>
            </p:grpSpPr>
            <p:sp>
              <p:nvSpPr>
                <p:cNvPr id="88" name="Line 60"/>
                <p:cNvSpPr>
                  <a:spLocks noChangeShapeType="1"/>
                </p:cNvSpPr>
                <p:nvPr/>
              </p:nvSpPr>
              <p:spPr bwMode="auto">
                <a:xfrm rot="5400000">
                  <a:off x="654" y="1965"/>
                  <a:ext cx="24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9" name="Group 61"/>
                <p:cNvGrpSpPr>
                  <a:grpSpLocks/>
                </p:cNvGrpSpPr>
                <p:nvPr/>
              </p:nvGrpSpPr>
              <p:grpSpPr bwMode="auto">
                <a:xfrm>
                  <a:off x="516" y="1783"/>
                  <a:ext cx="526" cy="113"/>
                  <a:chOff x="516" y="1792"/>
                  <a:chExt cx="526" cy="113"/>
                </a:xfrm>
              </p:grpSpPr>
              <p:sp>
                <p:nvSpPr>
                  <p:cNvPr id="90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1792"/>
                    <a:ext cx="113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1" name="Oval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29" y="1792"/>
                    <a:ext cx="113" cy="11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2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636" y="1849"/>
                    <a:ext cx="291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45" name="Line 65"/>
              <p:cNvSpPr>
                <a:spLocks noChangeShapeType="1"/>
              </p:cNvSpPr>
              <p:nvPr/>
            </p:nvSpPr>
            <p:spPr bwMode="auto">
              <a:xfrm>
                <a:off x="353" y="3258"/>
                <a:ext cx="9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66"/>
              <p:cNvSpPr>
                <a:spLocks noChangeShapeType="1"/>
              </p:cNvSpPr>
              <p:nvPr/>
            </p:nvSpPr>
            <p:spPr bwMode="auto">
              <a:xfrm>
                <a:off x="359" y="3256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Line 67"/>
              <p:cNvSpPr>
                <a:spLocks noChangeShapeType="1"/>
              </p:cNvSpPr>
              <p:nvPr/>
            </p:nvSpPr>
            <p:spPr bwMode="auto">
              <a:xfrm>
                <a:off x="694" y="3257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68"/>
              <p:cNvSpPr>
                <a:spLocks noChangeShapeType="1"/>
              </p:cNvSpPr>
              <p:nvPr/>
            </p:nvSpPr>
            <p:spPr bwMode="auto">
              <a:xfrm rot="5400000">
                <a:off x="393" y="3819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Line 69"/>
              <p:cNvSpPr>
                <a:spLocks noChangeShapeType="1"/>
              </p:cNvSpPr>
              <p:nvPr/>
            </p:nvSpPr>
            <p:spPr bwMode="auto">
              <a:xfrm>
                <a:off x="260" y="3902"/>
                <a:ext cx="4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70"/>
              <p:cNvSpPr>
                <a:spLocks noChangeShapeType="1"/>
              </p:cNvSpPr>
              <p:nvPr/>
            </p:nvSpPr>
            <p:spPr bwMode="auto">
              <a:xfrm>
                <a:off x="26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51" name="Group 71"/>
              <p:cNvGrpSpPr>
                <a:grpSpLocks noChangeAspect="1"/>
              </p:cNvGrpSpPr>
              <p:nvPr/>
            </p:nvGrpSpPr>
            <p:grpSpPr bwMode="auto">
              <a:xfrm>
                <a:off x="382" y="4000"/>
                <a:ext cx="203" cy="112"/>
                <a:chOff x="2308" y="1268"/>
                <a:chExt cx="408" cy="227"/>
              </a:xfrm>
            </p:grpSpPr>
            <p:sp>
              <p:nvSpPr>
                <p:cNvPr id="86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7" name="Line 73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52" name="Line 74"/>
              <p:cNvSpPr>
                <a:spLocks noChangeShapeType="1"/>
              </p:cNvSpPr>
              <p:nvPr/>
            </p:nvSpPr>
            <p:spPr bwMode="auto">
              <a:xfrm>
                <a:off x="484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75"/>
              <p:cNvSpPr>
                <a:spLocks noChangeShapeType="1"/>
              </p:cNvSpPr>
              <p:nvPr/>
            </p:nvSpPr>
            <p:spPr bwMode="auto">
              <a:xfrm>
                <a:off x="708" y="3899"/>
                <a:ext cx="0" cy="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Oval 76"/>
              <p:cNvSpPr>
                <a:spLocks noChangeAspect="1" noChangeArrowheads="1"/>
              </p:cNvSpPr>
              <p:nvPr/>
            </p:nvSpPr>
            <p:spPr bwMode="auto">
              <a:xfrm>
                <a:off x="50" y="3657"/>
                <a:ext cx="113" cy="1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4</a:t>
                </a:r>
              </a:p>
            </p:txBody>
          </p:sp>
          <p:grpSp>
            <p:nvGrpSpPr>
              <p:cNvPr id="55" name="Group 77"/>
              <p:cNvGrpSpPr>
                <a:grpSpLocks/>
              </p:cNvGrpSpPr>
              <p:nvPr/>
            </p:nvGrpSpPr>
            <p:grpSpPr bwMode="auto">
              <a:xfrm>
                <a:off x="984" y="3728"/>
                <a:ext cx="393" cy="381"/>
                <a:chOff x="960" y="3728"/>
                <a:chExt cx="393" cy="381"/>
              </a:xfrm>
            </p:grpSpPr>
            <p:grpSp>
              <p:nvGrpSpPr>
                <p:cNvPr id="75" name="Group 78"/>
                <p:cNvGrpSpPr>
                  <a:grpSpLocks/>
                </p:cNvGrpSpPr>
                <p:nvPr/>
              </p:nvGrpSpPr>
              <p:grpSpPr bwMode="auto">
                <a:xfrm>
                  <a:off x="1033" y="3908"/>
                  <a:ext cx="231" cy="103"/>
                  <a:chOff x="862" y="3908"/>
                  <a:chExt cx="231" cy="103"/>
                </a:xfrm>
              </p:grpSpPr>
              <p:sp>
                <p:nvSpPr>
                  <p:cNvPr id="83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" y="3908"/>
                    <a:ext cx="117" cy="10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4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973" y="3908"/>
                    <a:ext cx="120" cy="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926" y="3957"/>
                    <a:ext cx="11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76" name="Group 82"/>
                <p:cNvGrpSpPr>
                  <a:grpSpLocks noChangeAspect="1"/>
                </p:cNvGrpSpPr>
                <p:nvPr/>
              </p:nvGrpSpPr>
              <p:grpSpPr bwMode="auto">
                <a:xfrm>
                  <a:off x="960" y="4029"/>
                  <a:ext cx="158" cy="79"/>
                  <a:chOff x="3633" y="2920"/>
                  <a:chExt cx="317" cy="159"/>
                </a:xfrm>
              </p:grpSpPr>
              <p:sp>
                <p:nvSpPr>
                  <p:cNvPr id="81" name="Rectangle 83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2" name="Line 84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77" name="Group 85"/>
                <p:cNvGrpSpPr>
                  <a:grpSpLocks noChangeAspect="1"/>
                </p:cNvGrpSpPr>
                <p:nvPr/>
              </p:nvGrpSpPr>
              <p:grpSpPr bwMode="auto">
                <a:xfrm>
                  <a:off x="1195" y="4030"/>
                  <a:ext cx="158" cy="79"/>
                  <a:chOff x="3633" y="2920"/>
                  <a:chExt cx="317" cy="159"/>
                </a:xfrm>
              </p:grpSpPr>
              <p:sp>
                <p:nvSpPr>
                  <p:cNvPr id="79" name="Rectangle 86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13" y="2920"/>
                    <a:ext cx="159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0" name="Line 87"/>
                  <p:cNvSpPr>
                    <a:spLocks noChangeAspect="1" noChangeShapeType="1"/>
                  </p:cNvSpPr>
                  <p:nvPr/>
                </p:nvSpPr>
                <p:spPr bwMode="auto">
                  <a:xfrm rot="18900000" flipH="1">
                    <a:off x="3633" y="2999"/>
                    <a:ext cx="3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78" name="Line 88"/>
                <p:cNvSpPr>
                  <a:spLocks noChangeShapeType="1"/>
                </p:cNvSpPr>
                <p:nvPr/>
              </p:nvSpPr>
              <p:spPr bwMode="auto">
                <a:xfrm rot="5400000">
                  <a:off x="1057" y="3819"/>
                  <a:ext cx="18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56" name="Rectangle 89"/>
              <p:cNvSpPr>
                <a:spLocks noChangeArrowheads="1"/>
              </p:cNvSpPr>
              <p:nvPr/>
            </p:nvSpPr>
            <p:spPr bwMode="auto">
              <a:xfrm>
                <a:off x="773" y="3656"/>
                <a:ext cx="113" cy="1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800">
                    <a:cs typeface="ＭＳ Ｐゴシック" charset="0"/>
                  </a:rPr>
                  <a:t>2</a:t>
                </a:r>
              </a:p>
            </p:txBody>
          </p:sp>
          <p:grpSp>
            <p:nvGrpSpPr>
              <p:cNvPr id="57" name="Group 90"/>
              <p:cNvGrpSpPr>
                <a:grpSpLocks/>
              </p:cNvGrpSpPr>
              <p:nvPr/>
            </p:nvGrpSpPr>
            <p:grpSpPr bwMode="auto">
              <a:xfrm rot="10800000">
                <a:off x="969" y="3657"/>
                <a:ext cx="406" cy="113"/>
                <a:chOff x="231" y="3659"/>
                <a:chExt cx="406" cy="113"/>
              </a:xfrm>
            </p:grpSpPr>
            <p:sp>
              <p:nvSpPr>
                <p:cNvPr id="70" name="Rectangle 91"/>
                <p:cNvSpPr>
                  <a:spLocks noChangeArrowheads="1"/>
                </p:cNvSpPr>
                <p:nvPr/>
              </p:nvSpPr>
              <p:spPr bwMode="auto">
                <a:xfrm>
                  <a:off x="231" y="3659"/>
                  <a:ext cx="113" cy="11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1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24" y="3659"/>
                  <a:ext cx="113" cy="1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72" name="Group 93"/>
                <p:cNvGrpSpPr>
                  <a:grpSpLocks/>
                </p:cNvGrpSpPr>
                <p:nvPr/>
              </p:nvGrpSpPr>
              <p:grpSpPr bwMode="auto">
                <a:xfrm>
                  <a:off x="347" y="3705"/>
                  <a:ext cx="181" cy="24"/>
                  <a:chOff x="770" y="1820"/>
                  <a:chExt cx="292" cy="24"/>
                </a:xfrm>
              </p:grpSpPr>
              <p:sp>
                <p:nvSpPr>
                  <p:cNvPr id="73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20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4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844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58" name="Line 96"/>
              <p:cNvSpPr>
                <a:spLocks noChangeShapeType="1"/>
              </p:cNvSpPr>
              <p:nvPr/>
            </p:nvSpPr>
            <p:spPr bwMode="auto">
              <a:xfrm rot="5400000">
                <a:off x="1198" y="3540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Line 97"/>
              <p:cNvSpPr>
                <a:spLocks noChangeShapeType="1"/>
              </p:cNvSpPr>
              <p:nvPr/>
            </p:nvSpPr>
            <p:spPr bwMode="auto">
              <a:xfrm>
                <a:off x="1316" y="3252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Line 98"/>
              <p:cNvSpPr>
                <a:spLocks noChangeShapeType="1"/>
              </p:cNvSpPr>
              <p:nvPr/>
            </p:nvSpPr>
            <p:spPr bwMode="auto">
              <a:xfrm>
                <a:off x="108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Line 99"/>
              <p:cNvSpPr>
                <a:spLocks noChangeShapeType="1"/>
              </p:cNvSpPr>
              <p:nvPr/>
            </p:nvSpPr>
            <p:spPr bwMode="auto">
              <a:xfrm>
                <a:off x="337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Line 100"/>
              <p:cNvSpPr>
                <a:spLocks noChangeShapeType="1"/>
              </p:cNvSpPr>
              <p:nvPr/>
            </p:nvSpPr>
            <p:spPr bwMode="auto">
              <a:xfrm>
                <a:off x="629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Line 101"/>
              <p:cNvSpPr>
                <a:spLocks noChangeShapeType="1"/>
              </p:cNvSpPr>
              <p:nvPr/>
            </p:nvSpPr>
            <p:spPr bwMode="auto">
              <a:xfrm>
                <a:off x="83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Line 102"/>
              <p:cNvSpPr>
                <a:spLocks noChangeShapeType="1"/>
              </p:cNvSpPr>
              <p:nvPr/>
            </p:nvSpPr>
            <p:spPr bwMode="auto">
              <a:xfrm>
                <a:off x="1021" y="3599"/>
                <a:ext cx="0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Line 103"/>
              <p:cNvSpPr>
                <a:spLocks noChangeShapeType="1"/>
              </p:cNvSpPr>
              <p:nvPr/>
            </p:nvSpPr>
            <p:spPr bwMode="auto">
              <a:xfrm>
                <a:off x="105" y="3597"/>
                <a:ext cx="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66" name="Group 104"/>
              <p:cNvGrpSpPr>
                <a:grpSpLocks noChangeAspect="1"/>
              </p:cNvGrpSpPr>
              <p:nvPr/>
            </p:nvGrpSpPr>
            <p:grpSpPr bwMode="auto">
              <a:xfrm>
                <a:off x="605" y="4001"/>
                <a:ext cx="203" cy="112"/>
                <a:chOff x="2308" y="1268"/>
                <a:chExt cx="408" cy="227"/>
              </a:xfrm>
            </p:grpSpPr>
            <p:sp>
              <p:nvSpPr>
                <p:cNvPr id="68" name="Rectangle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268"/>
                  <a:ext cx="227" cy="227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9" name="Line 106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2308" y="1382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67" name="AutoShape 107"/>
              <p:cNvSpPr>
                <a:spLocks noChangeArrowheads="1"/>
              </p:cNvSpPr>
              <p:nvPr/>
            </p:nvSpPr>
            <p:spPr bwMode="auto">
              <a:xfrm>
                <a:off x="208" y="3996"/>
                <a:ext cx="113" cy="113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9" name="Text Box 108"/>
            <p:cNvSpPr txBox="1">
              <a:spLocks noChangeArrowheads="1"/>
            </p:cNvSpPr>
            <p:nvPr/>
          </p:nvSpPr>
          <p:spPr bwMode="auto">
            <a:xfrm>
              <a:off x="253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0" name="Text Box 109"/>
            <p:cNvSpPr txBox="1">
              <a:spLocks noChangeArrowheads="1"/>
            </p:cNvSpPr>
            <p:nvPr/>
          </p:nvSpPr>
          <p:spPr bwMode="auto">
            <a:xfrm>
              <a:off x="939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1" name="Text Box 110"/>
            <p:cNvSpPr txBox="1">
              <a:spLocks noChangeArrowheads="1"/>
            </p:cNvSpPr>
            <p:nvPr/>
          </p:nvSpPr>
          <p:spPr bwMode="auto">
            <a:xfrm>
              <a:off x="545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2" name="Text Box 111"/>
            <p:cNvSpPr txBox="1">
              <a:spLocks noChangeArrowheads="1"/>
            </p:cNvSpPr>
            <p:nvPr/>
          </p:nvSpPr>
          <p:spPr bwMode="auto">
            <a:xfrm>
              <a:off x="1234" y="375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3" name="Text Box 112"/>
            <p:cNvSpPr txBox="1">
              <a:spLocks noChangeArrowheads="1"/>
            </p:cNvSpPr>
            <p:nvPr/>
          </p:nvSpPr>
          <p:spPr bwMode="auto">
            <a:xfrm>
              <a:off x="1215" y="4103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N</a:t>
              </a:r>
            </a:p>
          </p:txBody>
        </p:sp>
        <p:sp>
          <p:nvSpPr>
            <p:cNvPr id="34" name="Text Box 113"/>
            <p:cNvSpPr txBox="1">
              <a:spLocks noChangeArrowheads="1"/>
            </p:cNvSpPr>
            <p:nvPr/>
          </p:nvSpPr>
          <p:spPr bwMode="auto">
            <a:xfrm>
              <a:off x="27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5" name="Text Box 114"/>
            <p:cNvSpPr txBox="1">
              <a:spLocks noChangeArrowheads="1"/>
            </p:cNvSpPr>
            <p:nvPr/>
          </p:nvSpPr>
          <p:spPr bwMode="auto">
            <a:xfrm>
              <a:off x="1289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  <p:sp>
          <p:nvSpPr>
            <p:cNvPr id="36" name="Text Box 115"/>
            <p:cNvSpPr txBox="1">
              <a:spLocks noChangeArrowheads="1"/>
            </p:cNvSpPr>
            <p:nvPr/>
          </p:nvSpPr>
          <p:spPr bwMode="auto">
            <a:xfrm>
              <a:off x="613" y="3404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">
                  <a:cs typeface="ＭＳ Ｐゴシック" charset="0"/>
                </a:rPr>
                <a:t>D</a:t>
              </a:r>
            </a:p>
          </p:txBody>
        </p:sp>
      </p:grpSp>
      <p:pic>
        <p:nvPicPr>
          <p:cNvPr id="104" name="Picture 12" descr="C:\Users\fati\Desktop\neu laxova\Rezaee Kalate\A24671-10-C.jpg"/>
          <p:cNvPicPr>
            <a:picLocks noChangeAspect="1" noChangeArrowheads="1"/>
          </p:cNvPicPr>
          <p:nvPr/>
        </p:nvPicPr>
        <p:blipFill>
          <a:blip r:embed="rId5"/>
          <a:srcRect l="3960" t="6715" b="29604"/>
          <a:stretch>
            <a:fillRect/>
          </a:stretch>
        </p:blipFill>
        <p:spPr bwMode="auto">
          <a:xfrm rot="16200000">
            <a:off x="3823670" y="745166"/>
            <a:ext cx="2804158" cy="13945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5" name="TextBox 104"/>
          <p:cNvSpPr txBox="1"/>
          <p:nvPr/>
        </p:nvSpPr>
        <p:spPr>
          <a:xfrm>
            <a:off x="571806" y="3567046"/>
            <a:ext cx="3539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1387, (2008) a first cousin couple</a:t>
            </a:r>
          </a:p>
          <a:p>
            <a:r>
              <a:rPr lang="en-US" dirty="0" smtClean="0"/>
              <a:t>33-week-old fetus for autopsy examination</a:t>
            </a:r>
          </a:p>
          <a:p>
            <a:r>
              <a:rPr lang="en-US" dirty="0" err="1" smtClean="0"/>
              <a:t>Neu-Laxova</a:t>
            </a:r>
            <a:r>
              <a:rPr lang="en-US" dirty="0" smtClean="0"/>
              <a:t> syndrome</a:t>
            </a:r>
          </a:p>
          <a:p>
            <a:r>
              <a:rPr lang="en-US" dirty="0" smtClean="0"/>
              <a:t>The sister had </a:t>
            </a:r>
            <a:r>
              <a:rPr lang="en-US" smtClean="0"/>
              <a:t>two similar cases of IUFD</a:t>
            </a:r>
            <a:endParaRPr lang="en-US" dirty="0"/>
          </a:p>
        </p:txBody>
      </p:sp>
      <p:pic>
        <p:nvPicPr>
          <p:cNvPr id="106" name="Picture 10" descr="C:\Users\fati\Desktop\neu laxova\Rezaee Kalate\A24671-8-C.jpg"/>
          <p:cNvPicPr>
            <a:picLocks noChangeAspect="1" noChangeArrowheads="1"/>
          </p:cNvPicPr>
          <p:nvPr/>
        </p:nvPicPr>
        <p:blipFill>
          <a:blip r:embed="rId6"/>
          <a:srcRect l="26882" r="19943" b="38135"/>
          <a:stretch>
            <a:fillRect/>
          </a:stretch>
        </p:blipFill>
        <p:spPr bwMode="auto">
          <a:xfrm>
            <a:off x="5194707" y="2941680"/>
            <a:ext cx="2020342" cy="1762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7" name="Picture 11" descr="C:\Users\fati\Desktop\neu laxova\Rezaee Kalate\A24671-9-C.jpg"/>
          <p:cNvPicPr>
            <a:picLocks noChangeAspect="1" noChangeArrowheads="1"/>
          </p:cNvPicPr>
          <p:nvPr/>
        </p:nvPicPr>
        <p:blipFill>
          <a:blip r:embed="rId7"/>
          <a:srcRect l="21955" r="19450" b="47986"/>
          <a:stretch>
            <a:fillRect/>
          </a:stretch>
        </p:blipFill>
        <p:spPr bwMode="auto">
          <a:xfrm>
            <a:off x="6746722" y="5030677"/>
            <a:ext cx="2304074" cy="1533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8" name="Picture 107" descr="C:\Users\fati\Desktop\neu laxova\Rezaee Kalate\A24671-15-C.jpg"/>
          <p:cNvPicPr>
            <a:picLocks noChangeAspect="1" noChangeArrowheads="1"/>
          </p:cNvPicPr>
          <p:nvPr/>
        </p:nvPicPr>
        <p:blipFill>
          <a:blip r:embed="rId8"/>
          <a:srcRect l="17772" r="33729" b="39452"/>
          <a:stretch>
            <a:fillRect/>
          </a:stretch>
        </p:blipFill>
        <p:spPr bwMode="auto">
          <a:xfrm rot="16200000" flipH="1">
            <a:off x="4735955" y="4876629"/>
            <a:ext cx="1965769" cy="1840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2826"/>
            <a:ext cx="8229600" cy="928510"/>
          </a:xfrm>
        </p:spPr>
        <p:txBody>
          <a:bodyPr/>
          <a:lstStyle/>
          <a:p>
            <a:r>
              <a:rPr lang="de-DE" dirty="0" smtClean="0"/>
              <a:t>Neu-</a:t>
            </a:r>
            <a:r>
              <a:rPr lang="de-DE" dirty="0" err="1" smtClean="0"/>
              <a:t>Laxova</a:t>
            </a:r>
            <a:r>
              <a:rPr lang="de-DE" dirty="0" smtClean="0"/>
              <a:t> </a:t>
            </a:r>
            <a:r>
              <a:rPr lang="de-DE" dirty="0" err="1" smtClean="0"/>
              <a:t>syndrome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628443" y="925706"/>
            <a:ext cx="5403788" cy="2015751"/>
          </a:xfrm>
        </p:spPr>
        <p:txBody>
          <a:bodyPr>
            <a:normAutofit fontScale="92500" lnSpcReduction="20000"/>
          </a:bodyPr>
          <a:lstStyle/>
          <a:p>
            <a:pPr marL="266700" indent="-266700"/>
            <a:r>
              <a:rPr lang="de-DE" sz="2800" dirty="0" err="1" smtClean="0"/>
              <a:t>Distinct</a:t>
            </a:r>
            <a:r>
              <a:rPr lang="de-DE" sz="2800" dirty="0" smtClean="0"/>
              <a:t> </a:t>
            </a:r>
            <a:r>
              <a:rPr lang="de-DE" sz="2800" dirty="0" err="1" smtClean="0"/>
              <a:t>phenotype</a:t>
            </a:r>
            <a:endParaRPr lang="de-DE" sz="2800" dirty="0" smtClean="0"/>
          </a:p>
          <a:p>
            <a:pPr marL="266700" indent="-266700"/>
            <a:r>
              <a:rPr lang="de-DE" sz="2800" dirty="0" smtClean="0"/>
              <a:t>AR </a:t>
            </a:r>
            <a:r>
              <a:rPr lang="de-DE" sz="2800" dirty="0" err="1" smtClean="0"/>
              <a:t>inheritance</a:t>
            </a:r>
            <a:r>
              <a:rPr lang="de-DE" sz="2800" dirty="0" smtClean="0"/>
              <a:t> + high rate </a:t>
            </a:r>
            <a:r>
              <a:rPr lang="de-DE" sz="2800" dirty="0" err="1" smtClean="0"/>
              <a:t>of</a:t>
            </a:r>
            <a:r>
              <a:rPr lang="de-DE" sz="2800" dirty="0" smtClean="0"/>
              <a:t> parental </a:t>
            </a:r>
            <a:r>
              <a:rPr lang="de-DE" sz="2800" dirty="0" err="1" smtClean="0"/>
              <a:t>consanguinity</a:t>
            </a:r>
            <a:endParaRPr lang="de-DE" sz="2800" dirty="0" smtClean="0"/>
          </a:p>
          <a:p>
            <a:pPr marL="266700" indent="-266700"/>
            <a:r>
              <a:rPr lang="de-DE" sz="2800" dirty="0" smtClean="0"/>
              <a:t>Vague idea about possible pathomechanism</a:t>
            </a:r>
          </a:p>
        </p:txBody>
      </p:sp>
      <p:grpSp>
        <p:nvGrpSpPr>
          <p:cNvPr id="17" name="Gruppierung 16"/>
          <p:cNvGrpSpPr/>
          <p:nvPr/>
        </p:nvGrpSpPr>
        <p:grpSpPr>
          <a:xfrm>
            <a:off x="4794728" y="2863709"/>
            <a:ext cx="2643580" cy="899000"/>
            <a:chOff x="4794728" y="2863709"/>
            <a:chExt cx="2643580" cy="899000"/>
          </a:xfrm>
        </p:grpSpPr>
        <p:sp>
          <p:nvSpPr>
            <p:cNvPr id="3" name="Pfeil nach unten 2"/>
            <p:cNvSpPr/>
            <p:nvPr/>
          </p:nvSpPr>
          <p:spPr>
            <a:xfrm>
              <a:off x="5805509" y="2863709"/>
              <a:ext cx="596101" cy="42761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4794728" y="3239489"/>
              <a:ext cx="26435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 err="1" smtClean="0"/>
                <a:t>Collect</a:t>
              </a:r>
              <a:r>
                <a:rPr lang="de-DE" sz="2800" dirty="0" smtClean="0"/>
                <a:t> </a:t>
              </a:r>
              <a:r>
                <a:rPr lang="de-DE" sz="2800" dirty="0" err="1" smtClean="0"/>
                <a:t>patients</a:t>
              </a:r>
              <a:endParaRPr lang="de-DE" sz="2800" dirty="0"/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4794728" y="3858727"/>
            <a:ext cx="2643580" cy="903320"/>
            <a:chOff x="4794728" y="3858727"/>
            <a:chExt cx="2643580" cy="903320"/>
          </a:xfrm>
        </p:grpSpPr>
        <p:sp>
          <p:nvSpPr>
            <p:cNvPr id="8" name="Pfeil nach unten 7"/>
            <p:cNvSpPr/>
            <p:nvPr/>
          </p:nvSpPr>
          <p:spPr>
            <a:xfrm>
              <a:off x="5805509" y="3858727"/>
              <a:ext cx="596101" cy="42761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794728" y="4238827"/>
              <a:ext cx="26435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 err="1" smtClean="0"/>
                <a:t>Map</a:t>
              </a:r>
              <a:r>
                <a:rPr lang="de-DE" sz="2800" dirty="0" smtClean="0"/>
                <a:t> </a:t>
              </a:r>
              <a:r>
                <a:rPr lang="de-DE" sz="2800" dirty="0" err="1" smtClean="0"/>
                <a:t>locus</a:t>
              </a:r>
              <a:endParaRPr lang="de-DE" sz="2800" dirty="0"/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4794728" y="4853745"/>
            <a:ext cx="2643580" cy="907640"/>
            <a:chOff x="4794728" y="4853745"/>
            <a:chExt cx="2643580" cy="907640"/>
          </a:xfrm>
        </p:grpSpPr>
        <p:sp>
          <p:nvSpPr>
            <p:cNvPr id="12" name="Pfeil nach unten 11"/>
            <p:cNvSpPr/>
            <p:nvPr/>
          </p:nvSpPr>
          <p:spPr>
            <a:xfrm>
              <a:off x="5805509" y="4853745"/>
              <a:ext cx="596101" cy="42761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794728" y="5238165"/>
              <a:ext cx="26435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 err="1" smtClean="0"/>
                <a:t>Identify</a:t>
              </a:r>
              <a:r>
                <a:rPr lang="de-DE" sz="2800" dirty="0" smtClean="0"/>
                <a:t> </a:t>
              </a:r>
              <a:r>
                <a:rPr lang="de-DE" sz="2800" dirty="0" err="1" smtClean="0"/>
                <a:t>gene</a:t>
              </a:r>
              <a:endParaRPr lang="de-DE" sz="2800" dirty="0"/>
            </a:p>
          </p:txBody>
        </p:sp>
      </p:grpSp>
      <p:grpSp>
        <p:nvGrpSpPr>
          <p:cNvPr id="20" name="Gruppierung 19"/>
          <p:cNvGrpSpPr/>
          <p:nvPr/>
        </p:nvGrpSpPr>
        <p:grpSpPr>
          <a:xfrm>
            <a:off x="4794728" y="5848764"/>
            <a:ext cx="2643580" cy="911958"/>
            <a:chOff x="4794728" y="5848764"/>
            <a:chExt cx="2643580" cy="911958"/>
          </a:xfrm>
        </p:grpSpPr>
        <p:sp>
          <p:nvSpPr>
            <p:cNvPr id="14" name="Pfeil nach unten 13"/>
            <p:cNvSpPr/>
            <p:nvPr/>
          </p:nvSpPr>
          <p:spPr>
            <a:xfrm>
              <a:off x="5805509" y="5848764"/>
              <a:ext cx="596101" cy="42761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794728" y="6237502"/>
              <a:ext cx="26435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 err="1" smtClean="0"/>
                <a:t>Publish</a:t>
              </a:r>
              <a:endParaRPr lang="de-DE" sz="2800" dirty="0"/>
            </a:p>
          </p:txBody>
        </p:sp>
      </p:grp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650" y="6088335"/>
            <a:ext cx="1678604" cy="755372"/>
          </a:xfrm>
          <a:prstGeom prst="rect">
            <a:avLst/>
          </a:prstGeom>
        </p:spPr>
      </p:pic>
      <p:pic>
        <p:nvPicPr>
          <p:cNvPr id="21" name="Picture 7" descr="C:\Users\fati\Desktop\neu laxova\Rezaee Kalate\A24671-5-C.jpg"/>
          <p:cNvPicPr>
            <a:picLocks noChangeAspect="1" noChangeArrowheads="1"/>
          </p:cNvPicPr>
          <p:nvPr/>
        </p:nvPicPr>
        <p:blipFill>
          <a:blip r:embed="rId3"/>
          <a:srcRect l="9205" t="12868" r="3742" b="33014"/>
          <a:stretch>
            <a:fillRect/>
          </a:stretch>
        </p:blipFill>
        <p:spPr bwMode="auto">
          <a:xfrm rot="5400000">
            <a:off x="-669028" y="2235495"/>
            <a:ext cx="5458827" cy="25451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9149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897</Words>
  <Application>Microsoft Office PowerPoint</Application>
  <PresentationFormat>On-screen Show (4:3)</PresentationFormat>
  <Paragraphs>266</Paragraphs>
  <Slides>25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Office-Design</vt:lpstr>
      <vt:lpstr>NEU-LAXOVA SYNDROME IS A HETEROGENEOUS METABOLIC DISORDER CAUSED BY DEFECTS IN ENZYMES OF THE  L-SERINE BIOSYNTHESIS PATHWAY</vt:lpstr>
      <vt:lpstr>Slide 2</vt:lpstr>
      <vt:lpstr>Neu-Laxova syndrome</vt:lpstr>
      <vt:lpstr>Slide 4</vt:lpstr>
      <vt:lpstr>Slide 5</vt:lpstr>
      <vt:lpstr>Slide 6</vt:lpstr>
      <vt:lpstr>Slide 7</vt:lpstr>
      <vt:lpstr>Slide 8</vt:lpstr>
      <vt:lpstr>Neu-Laxova syndrome</vt:lpstr>
      <vt:lpstr>Collecting (started in 2007)</vt:lpstr>
      <vt:lpstr>Mapping (done in 2009; A. Janecke)</vt:lpstr>
      <vt:lpstr>Exome Seq (done in 2011; A. Hoischen)</vt:lpstr>
      <vt:lpstr>Slide 13</vt:lpstr>
      <vt:lpstr>PHGDH – could we have missed it?</vt:lpstr>
      <vt:lpstr>Missed: PSAT1 c.1023_1027delinsAGACCT  </vt:lpstr>
      <vt:lpstr>Missed: PSAT1 missense mutation in the proximity of a known SNP</vt:lpstr>
      <vt:lpstr>Serine biosynthesis</vt:lpstr>
      <vt:lpstr>Slide 18</vt:lpstr>
      <vt:lpstr>Summary of molecular findings</vt:lpstr>
      <vt:lpstr>Slide 20</vt:lpstr>
      <vt:lpstr>PSAT1: A99V</vt:lpstr>
      <vt:lpstr>Unsolved</vt:lpstr>
      <vt:lpstr>Conclusions</vt:lpstr>
      <vt:lpstr>Slide 24</vt:lpstr>
      <vt:lpstr>Many thanks to my collaborators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NEU-LAXOVA SYNDROME IS A HETEROGENEOUS METABOLIC DISORDER CAUSED BY DEFECTS IN ENZYMES OF THE  L-SERINE BIOSYNTHESIS PATHWAY</dc:title>
  <dc:creator>user</dc:creator>
  <cp:lastModifiedBy>Ariana</cp:lastModifiedBy>
  <cp:revision>121</cp:revision>
  <dcterms:created xsi:type="dcterms:W3CDTF">2014-09-11T03:27:56Z</dcterms:created>
  <dcterms:modified xsi:type="dcterms:W3CDTF">2014-10-05T17:15:21Z</dcterms:modified>
</cp:coreProperties>
</file>