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58" r:id="rId3"/>
    <p:sldId id="283" r:id="rId4"/>
    <p:sldId id="286" r:id="rId5"/>
    <p:sldId id="257" r:id="rId6"/>
    <p:sldId id="285" r:id="rId7"/>
    <p:sldId id="323" r:id="rId8"/>
    <p:sldId id="259" r:id="rId9"/>
    <p:sldId id="292" r:id="rId10"/>
    <p:sldId id="299" r:id="rId11"/>
    <p:sldId id="260" r:id="rId12"/>
    <p:sldId id="261" r:id="rId13"/>
    <p:sldId id="305" r:id="rId14"/>
    <p:sldId id="293" r:id="rId15"/>
    <p:sldId id="264" r:id="rId16"/>
    <p:sldId id="265" r:id="rId17"/>
    <p:sldId id="287" r:id="rId18"/>
    <p:sldId id="266" r:id="rId19"/>
    <p:sldId id="301" r:id="rId20"/>
    <p:sldId id="270" r:id="rId21"/>
    <p:sldId id="322" r:id="rId22"/>
    <p:sldId id="296" r:id="rId23"/>
    <p:sldId id="268" r:id="rId24"/>
    <p:sldId id="271" r:id="rId25"/>
    <p:sldId id="304" r:id="rId26"/>
    <p:sldId id="291" r:id="rId27"/>
    <p:sldId id="273" r:id="rId28"/>
    <p:sldId id="295" r:id="rId29"/>
    <p:sldId id="274" r:id="rId30"/>
    <p:sldId id="294" r:id="rId31"/>
    <p:sldId id="277" r:id="rId32"/>
    <p:sldId id="288" r:id="rId33"/>
    <p:sldId id="289" r:id="rId34"/>
    <p:sldId id="290" r:id="rId35"/>
    <p:sldId id="314" r:id="rId36"/>
    <p:sldId id="297" r:id="rId37"/>
    <p:sldId id="312" r:id="rId38"/>
    <p:sldId id="315" r:id="rId39"/>
    <p:sldId id="279" r:id="rId40"/>
    <p:sldId id="306" r:id="rId41"/>
    <p:sldId id="316" r:id="rId42"/>
    <p:sldId id="307" r:id="rId43"/>
    <p:sldId id="317" r:id="rId44"/>
    <p:sldId id="308" r:id="rId45"/>
    <p:sldId id="318" r:id="rId46"/>
    <p:sldId id="309" r:id="rId47"/>
    <p:sldId id="319" r:id="rId48"/>
    <p:sldId id="310" r:id="rId49"/>
    <p:sldId id="320" r:id="rId50"/>
    <p:sldId id="311" r:id="rId51"/>
    <p:sldId id="321" r:id="rId52"/>
    <p:sldId id="281" r:id="rId53"/>
    <p:sldId id="282"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9" autoAdjust="0"/>
    <p:restoredTop sz="94576" autoAdjust="0"/>
  </p:normalViewPr>
  <p:slideViewPr>
    <p:cSldViewPr>
      <p:cViewPr>
        <p:scale>
          <a:sx n="60" d="100"/>
          <a:sy n="60" d="100"/>
        </p:scale>
        <p:origin x="-786" y="-3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94658C-3457-4733-87E8-1DBC995B1201}" type="datetimeFigureOut">
              <a:rPr lang="en-US" smtClean="0"/>
              <a:pPr/>
              <a:t>10/10/2014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064DA9-9FD0-4D46-AE21-77AE295EE9DA}" type="slidenum">
              <a:rPr lang="en-US" smtClean="0"/>
              <a:pPr/>
              <a:t>‹#›</a:t>
            </a:fld>
            <a:endParaRPr lang="en-US"/>
          </a:p>
        </p:txBody>
      </p:sp>
    </p:spTree>
    <p:extLst>
      <p:ext uri="{BB962C8B-B14F-4D97-AF65-F5344CB8AC3E}">
        <p14:creationId xmlns:p14="http://schemas.microsoft.com/office/powerpoint/2010/main" val="106843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64DA9-9FD0-4D46-AE21-77AE295EE9DA}"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B475DF-C7EC-4FE8-8293-25E357FA809B}" type="datetimeFigureOut">
              <a:rPr lang="en-US" smtClean="0"/>
              <a:pPr/>
              <a:t>10/10/2014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96BB-8AAF-4964-ADCB-2BA42883926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B475DF-C7EC-4FE8-8293-25E357FA809B}" type="datetimeFigureOut">
              <a:rPr lang="en-US" smtClean="0"/>
              <a:pPr/>
              <a:t>10/10/2014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96BB-8AAF-4964-ADCB-2BA42883926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B475DF-C7EC-4FE8-8293-25E357FA809B}" type="datetimeFigureOut">
              <a:rPr lang="en-US" smtClean="0"/>
              <a:pPr/>
              <a:t>10/10/2014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96BB-8AAF-4964-ADCB-2BA42883926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B475DF-C7EC-4FE8-8293-25E357FA809B}" type="datetimeFigureOut">
              <a:rPr lang="en-US" smtClean="0"/>
              <a:pPr/>
              <a:t>10/10/2014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96BB-8AAF-4964-ADCB-2BA42883926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B475DF-C7EC-4FE8-8293-25E357FA809B}" type="datetimeFigureOut">
              <a:rPr lang="en-US" smtClean="0"/>
              <a:pPr/>
              <a:t>10/10/2014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96BB-8AAF-4964-ADCB-2BA42883926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B475DF-C7EC-4FE8-8293-25E357FA809B}" type="datetimeFigureOut">
              <a:rPr lang="en-US" smtClean="0"/>
              <a:pPr/>
              <a:t>10/10/2014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C96BB-8AAF-4964-ADCB-2BA42883926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B475DF-C7EC-4FE8-8293-25E357FA809B}" type="datetimeFigureOut">
              <a:rPr lang="en-US" smtClean="0"/>
              <a:pPr/>
              <a:t>10/10/2014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7C96BB-8AAF-4964-ADCB-2BA42883926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B475DF-C7EC-4FE8-8293-25E357FA809B}" type="datetimeFigureOut">
              <a:rPr lang="en-US" smtClean="0"/>
              <a:pPr/>
              <a:t>10/10/2014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7C96BB-8AAF-4964-ADCB-2BA42883926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B475DF-C7EC-4FE8-8293-25E357FA809B}" type="datetimeFigureOut">
              <a:rPr lang="en-US" smtClean="0"/>
              <a:pPr/>
              <a:t>10/10/2014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7C96BB-8AAF-4964-ADCB-2BA42883926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B475DF-C7EC-4FE8-8293-25E357FA809B}" type="datetimeFigureOut">
              <a:rPr lang="en-US" smtClean="0"/>
              <a:pPr/>
              <a:t>10/10/2014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C96BB-8AAF-4964-ADCB-2BA42883926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B475DF-C7EC-4FE8-8293-25E357FA809B}" type="datetimeFigureOut">
              <a:rPr lang="en-US" smtClean="0"/>
              <a:pPr/>
              <a:t>10/10/2014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C96BB-8AAF-4964-ADCB-2BA42883926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B475DF-C7EC-4FE8-8293-25E357FA809B}" type="datetimeFigureOut">
              <a:rPr lang="en-US" smtClean="0"/>
              <a:pPr/>
              <a:t>10/10/2014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7C96BB-8AAF-4964-ADCB-2BA42883926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core77.com/blog/medical/concept_cast_a_3d-printed_exoskeletal_cast_from_jake_evill_25147.asp" TargetMode="External"/><Relationship Id="rId2" Type="http://schemas.openxmlformats.org/officeDocument/2006/relationships/image" Target="../media/image74.jpeg"/><Relationship Id="rId1" Type="http://schemas.openxmlformats.org/officeDocument/2006/relationships/slideLayout" Target="../slideLayouts/slideLayout6.xml"/><Relationship Id="rId5" Type="http://schemas.openxmlformats.org/officeDocument/2006/relationships/image" Target="../media/image76.jpeg"/><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e_shadloo\Desktop\29123-fun-business.jpg"/>
          <p:cNvPicPr>
            <a:picLocks noChangeAspect="1" noChangeArrowheads="1"/>
          </p:cNvPicPr>
          <p:nvPr/>
        </p:nvPicPr>
        <p:blipFill>
          <a:blip r:embed="rId2"/>
          <a:srcRect l="9889" r="5667" b="4762"/>
          <a:stretch>
            <a:fillRect/>
          </a:stretch>
        </p:blipFill>
        <p:spPr bwMode="auto">
          <a:xfrm>
            <a:off x="0" y="0"/>
            <a:ext cx="9144000" cy="6858000"/>
          </a:xfrm>
          <a:prstGeom prst="rect">
            <a:avLst/>
          </a:prstGeom>
          <a:noFill/>
        </p:spPr>
      </p:pic>
      <p:sp>
        <p:nvSpPr>
          <p:cNvPr id="8" name="TextBox 7"/>
          <p:cNvSpPr txBox="1"/>
          <p:nvPr/>
        </p:nvSpPr>
        <p:spPr>
          <a:xfrm>
            <a:off x="5486400" y="3810000"/>
            <a:ext cx="2362200" cy="400110"/>
          </a:xfrm>
          <a:prstGeom prst="rect">
            <a:avLst/>
          </a:prstGeom>
          <a:noFill/>
        </p:spPr>
        <p:txBody>
          <a:bodyPr wrap="square" rtlCol="0">
            <a:spAutoFit/>
          </a:bodyPr>
          <a:lstStyle/>
          <a:p>
            <a:r>
              <a:rPr lang="fa-IR" sz="2000" b="1" dirty="0" smtClean="0">
                <a:latin typeface="Vijaya" pitchFamily="34" charset="0"/>
                <a:cs typeface="B Nazanin" pitchFamily="2" charset="-78"/>
              </a:rPr>
              <a:t>محمد مهدی حسام</a:t>
            </a:r>
            <a:endParaRPr lang="en-US" sz="2000" b="1" dirty="0">
              <a:latin typeface="Vijaya" pitchFamily="34" charset="0"/>
              <a:cs typeface="B Nazanin" pitchFamily="2" charset="-78"/>
            </a:endParaRPr>
          </a:p>
        </p:txBody>
      </p:sp>
      <p:sp>
        <p:nvSpPr>
          <p:cNvPr id="7" name="Rectangle 6"/>
          <p:cNvSpPr/>
          <p:nvPr/>
        </p:nvSpPr>
        <p:spPr>
          <a:xfrm>
            <a:off x="5029200" y="914400"/>
            <a:ext cx="3581400" cy="1754326"/>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fa-IR" sz="5400" b="1" cap="none" spc="0" dirty="0" smtClean="0">
                <a:ln w="50800"/>
                <a:solidFill>
                  <a:schemeClr val="bg1">
                    <a:lumMod val="50000"/>
                  </a:schemeClr>
                </a:solidFill>
                <a:effectLst/>
              </a:rPr>
              <a:t>تفکر خلاق تفکر انتقادی</a:t>
            </a:r>
            <a:endParaRPr lang="en-US" sz="5400" b="1" cap="none" spc="0" dirty="0">
              <a:ln w="50800"/>
              <a:solidFill>
                <a:schemeClr val="bg1">
                  <a:lumMod val="50000"/>
                </a:schemeClr>
              </a:solidFill>
              <a:effectLst/>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from="(-#ppt_w/2)" to="(#ppt_x)" calcmode="lin" valueType="num">
                                      <p:cBhvr>
                                        <p:cTn id="7" dur="300" fill="hold">
                                          <p:stCondLst>
                                            <p:cond delay="0"/>
                                          </p:stCondLst>
                                        </p:cTn>
                                        <p:tgtEl>
                                          <p:spTgt spid="8"/>
                                        </p:tgtEl>
                                        <p:attrNameLst>
                                          <p:attrName>ppt_x</p:attrName>
                                        </p:attrNameLst>
                                      </p:cBhvr>
                                    </p:anim>
                                    <p:anim from="0" to="-1.0" calcmode="lin" valueType="num">
                                      <p:cBhvr>
                                        <p:cTn id="8" dur="100" decel="50000" autoRev="1" fill="hold">
                                          <p:stCondLst>
                                            <p:cond delay="300"/>
                                          </p:stCondLst>
                                        </p:cTn>
                                        <p:tgtEl>
                                          <p:spTgt spid="8"/>
                                        </p:tgtEl>
                                        <p:attrNameLst>
                                          <p:attrName>xshear</p:attrName>
                                        </p:attrNameLst>
                                      </p:cBhvr>
                                    </p:anim>
                                    <p:animScale>
                                      <p:cBhvr>
                                        <p:cTn id="9" dur="100" decel="100000" autoRev="1" fill="hold">
                                          <p:stCondLst>
                                            <p:cond delay="300"/>
                                          </p:stCondLst>
                                        </p:cTn>
                                        <p:tgtEl>
                                          <p:spTgt spid="8"/>
                                        </p:tgtEl>
                                      </p:cBhvr>
                                      <p:from x="100000" y="100000"/>
                                      <p:to x="80000" y="100000"/>
                                    </p:animScale>
                                    <p:anim by="(#ppt_h/3+#ppt_w*0.1)" calcmode="lin" valueType="num">
                                      <p:cBhvr additive="sum">
                                        <p:cTn id="10" dur="100" decel="100000" autoRev="1" fill="hold">
                                          <p:stCondLst>
                                            <p:cond delay="300"/>
                                          </p:stCondLst>
                                        </p:cTn>
                                        <p:tgtEl>
                                          <p:spTgt spid="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re_shadloo\Desktop\29125-fun-business.jpg"/>
          <p:cNvPicPr>
            <a:picLocks noChangeAspect="1" noChangeArrowheads="1"/>
          </p:cNvPicPr>
          <p:nvPr/>
        </p:nvPicPr>
        <p:blipFill>
          <a:blip r:embed="rId2"/>
          <a:srcRect b="5666"/>
          <a:stretch>
            <a:fillRect/>
          </a:stretch>
        </p:blipFill>
        <p:spPr bwMode="auto">
          <a:xfrm>
            <a:off x="1055341" y="1783842"/>
            <a:ext cx="8088659" cy="5074158"/>
          </a:xfrm>
          <a:prstGeom prst="rect">
            <a:avLst/>
          </a:prstGeom>
          <a:noFill/>
        </p:spPr>
      </p:pic>
      <p:sp>
        <p:nvSpPr>
          <p:cNvPr id="3" name="Content Placeholder 2"/>
          <p:cNvSpPr>
            <a:spLocks noGrp="1"/>
          </p:cNvSpPr>
          <p:nvPr>
            <p:ph idx="1"/>
          </p:nvPr>
        </p:nvSpPr>
        <p:spPr>
          <a:xfrm>
            <a:off x="381000" y="990600"/>
            <a:ext cx="6019800" cy="4953000"/>
          </a:xfrm>
        </p:spPr>
        <p:txBody>
          <a:bodyPr>
            <a:normAutofit/>
          </a:bodyPr>
          <a:lstStyle/>
          <a:p>
            <a:pPr algn="r" rtl="1"/>
            <a:r>
              <a:rPr lang="fa-IR" dirty="0" smtClean="0"/>
              <a:t>پیاژه: هرگاه فردی مهارتهای شناختی پیچیده تری به دست بیاورد دید بازتری به محیط پیش روی خود خواهد یافت و درنتیجه آن توانایی تفکر انتقادی نیز در او افزایش می یابد. </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aio\Desktop\CREATIVE\Creative_art-9.jpg"/>
          <p:cNvPicPr>
            <a:picLocks noChangeAspect="1" noChangeArrowheads="1"/>
          </p:cNvPicPr>
          <p:nvPr/>
        </p:nvPicPr>
        <p:blipFill>
          <a:blip r:embed="rId2">
            <a:lum bright="10000"/>
          </a:blip>
          <a:srcRect/>
          <a:stretch>
            <a:fillRect/>
          </a:stretch>
        </p:blipFill>
        <p:spPr bwMode="auto">
          <a:xfrm>
            <a:off x="1905000" y="0"/>
            <a:ext cx="7239000" cy="6858000"/>
          </a:xfrm>
          <a:prstGeom prst="rect">
            <a:avLst/>
          </a:prstGeom>
          <a:noFill/>
        </p:spPr>
      </p:pic>
      <p:sp>
        <p:nvSpPr>
          <p:cNvPr id="3" name="Content Placeholder 2"/>
          <p:cNvSpPr>
            <a:spLocks noGrp="1"/>
          </p:cNvSpPr>
          <p:nvPr>
            <p:ph idx="1"/>
          </p:nvPr>
        </p:nvSpPr>
        <p:spPr>
          <a:xfrm>
            <a:off x="304800" y="304800"/>
            <a:ext cx="3505200" cy="6248400"/>
          </a:xfrm>
        </p:spPr>
        <p:txBody>
          <a:bodyPr>
            <a:normAutofit/>
          </a:bodyPr>
          <a:lstStyle/>
          <a:p>
            <a:pPr algn="r" rtl="1"/>
            <a:r>
              <a:rPr lang="fa-IR" dirty="0" smtClean="0">
                <a:cs typeface="B Nazanin" pitchFamily="2" charset="-78"/>
              </a:rPr>
              <a:t>نشان دادن ارتباطات بین موضوعات به ظاهر متفاوت</a:t>
            </a:r>
            <a:br>
              <a:rPr lang="fa-IR" dirty="0" smtClean="0">
                <a:cs typeface="B Nazanin" pitchFamily="2" charset="-78"/>
              </a:rPr>
            </a:br>
            <a:endParaRPr lang="fa-IR" dirty="0" smtClean="0">
              <a:cs typeface="B Nazanin" pitchFamily="2" charset="-78"/>
            </a:endParaRPr>
          </a:p>
          <a:p>
            <a:pPr algn="r" rtl="1"/>
            <a:endParaRPr lang="fa-IR" dirty="0" smtClean="0">
              <a:cs typeface="B Nazanin" pitchFamily="2" charset="-78"/>
            </a:endParaRPr>
          </a:p>
          <a:p>
            <a:pPr algn="r" rtl="1"/>
            <a:r>
              <a:rPr lang="fa-IR" dirty="0" smtClean="0">
                <a:cs typeface="B Nazanin" pitchFamily="2" charset="-78"/>
              </a:rPr>
              <a:t>همه چیز لزوما جداگانه نیست، بلکه از راه های مختلف به هم مرتبط هستند </a:t>
            </a:r>
            <a:endParaRPr lang="en-US" dirty="0" smtClean="0">
              <a:cs typeface="B Nazanin" pitchFamily="2" charset="-78"/>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5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37" presetClass="entr" presetSubtype="0"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anim calcmode="lin" valueType="num">
                                      <p:cBhvr>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45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e_shadloo\Desktop\29062-interesting-material-of-commerce.jpg"/>
          <p:cNvPicPr>
            <a:picLocks noChangeAspect="1" noChangeArrowheads="1"/>
          </p:cNvPicPr>
          <p:nvPr/>
        </p:nvPicPr>
        <p:blipFill>
          <a:blip r:embed="rId2"/>
          <a:srcRect l="15361" b="6783"/>
          <a:stretch>
            <a:fillRect/>
          </a:stretch>
        </p:blipFill>
        <p:spPr bwMode="auto">
          <a:xfrm>
            <a:off x="0" y="2133600"/>
            <a:ext cx="5360963" cy="4724400"/>
          </a:xfrm>
          <a:prstGeom prst="rect">
            <a:avLst/>
          </a:prstGeom>
          <a:noFill/>
        </p:spPr>
      </p:pic>
      <p:sp>
        <p:nvSpPr>
          <p:cNvPr id="2" name="Title 1"/>
          <p:cNvSpPr>
            <a:spLocks noGrp="1"/>
          </p:cNvSpPr>
          <p:nvPr>
            <p:ph type="title"/>
          </p:nvPr>
        </p:nvSpPr>
        <p:spPr>
          <a:xfrm>
            <a:off x="228600" y="304800"/>
            <a:ext cx="4572000" cy="1143000"/>
          </a:xfrm>
        </p:spPr>
        <p:txBody>
          <a:bodyPr>
            <a:normAutofit/>
          </a:bodyPr>
          <a:lstStyle/>
          <a:p>
            <a:r>
              <a:rPr lang="fa-IR" b="1" dirty="0" smtClean="0">
                <a:cs typeface="B Nazanin" pitchFamily="2" charset="-78"/>
              </a:rPr>
              <a:t>ناهماهنگی شناختی</a:t>
            </a:r>
            <a:endParaRPr lang="en-US" b="1" dirty="0">
              <a:cs typeface="B Nazanin" pitchFamily="2" charset="-78"/>
            </a:endParaRPr>
          </a:p>
        </p:txBody>
      </p:sp>
      <p:sp>
        <p:nvSpPr>
          <p:cNvPr id="3" name="Content Placeholder 2"/>
          <p:cNvSpPr>
            <a:spLocks noGrp="1"/>
          </p:cNvSpPr>
          <p:nvPr>
            <p:ph idx="1"/>
          </p:nvPr>
        </p:nvSpPr>
        <p:spPr>
          <a:xfrm>
            <a:off x="3657600" y="1295400"/>
            <a:ext cx="5181600" cy="4953000"/>
          </a:xfrm>
        </p:spPr>
        <p:txBody>
          <a:bodyPr>
            <a:normAutofit fontScale="92500" lnSpcReduction="20000"/>
          </a:bodyPr>
          <a:lstStyle/>
          <a:p>
            <a:pPr algn="r">
              <a:buNone/>
            </a:pPr>
            <a:r>
              <a:rPr lang="fa-IR" dirty="0" smtClean="0"/>
              <a:t>• </a:t>
            </a:r>
            <a:r>
              <a:rPr lang="fa-IR" dirty="0" smtClean="0">
                <a:cs typeface="B Nazanin" pitchFamily="2" charset="-78"/>
              </a:rPr>
              <a:t>ناهماهنگی شناختی زمانی اتفاق می افتد که چیزها با آنچه که می دانیم تطابق ندارد که به طور معمول منجر به احساس اضطراب و یا برخی از حالت ناخوشایند دیگر می شود</a:t>
            </a:r>
          </a:p>
          <a:p>
            <a:pPr algn="r">
              <a:buNone/>
            </a:pPr>
            <a:endParaRPr lang="fa-IR" dirty="0" smtClean="0">
              <a:cs typeface="B Nazanin" pitchFamily="2" charset="-78"/>
            </a:endParaRPr>
          </a:p>
          <a:p>
            <a:pPr algn="r">
              <a:buNone/>
            </a:pPr>
            <a:r>
              <a:rPr lang="fa-IR" dirty="0" smtClean="0">
                <a:cs typeface="B Nazanin" pitchFamily="2" charset="-78"/>
              </a:rPr>
              <a:t>پاسخ های ممکن:</a:t>
            </a:r>
          </a:p>
          <a:p>
            <a:pPr marL="514350" indent="-514350" algn="r">
              <a:buNone/>
            </a:pPr>
            <a:r>
              <a:rPr lang="fa-IR" dirty="0" smtClean="0">
                <a:cs typeface="B Nazanin" pitchFamily="2" charset="-78"/>
              </a:rPr>
              <a:t>1. فراموش کردن شواهد جدید و ادامه دادن دیدگاه قبلی خود</a:t>
            </a:r>
          </a:p>
          <a:p>
            <a:pPr marL="514350" indent="-514350" algn="r">
              <a:buNone/>
            </a:pPr>
            <a:r>
              <a:rPr lang="fa-IR" dirty="0" smtClean="0">
                <a:cs typeface="B Nazanin" pitchFamily="2" charset="-78"/>
              </a:rPr>
              <a:t>2. قضاوت انتقادی کردن و شکل دهی مجدد ذهن خود (استفاده از شواهد جدید برای تغییر دیدگاه)</a:t>
            </a:r>
          </a:p>
          <a:p>
            <a:pPr>
              <a:buNone/>
            </a:pPr>
            <a:endParaRPr lang="en-US" dirty="0" smtClean="0"/>
          </a:p>
          <a:p>
            <a:pPr>
              <a:buNone/>
            </a:pPr>
            <a:endParaRPr lang="en-US" dirty="0"/>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5"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4" dur="5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5" dur="500"/>
                                        <p:tgtEl>
                                          <p:spTgt spid="3">
                                            <p:txEl>
                                              <p:pRg st="2" end="2"/>
                                            </p:txEl>
                                          </p:spTgt>
                                        </p:tgtEl>
                                      </p:cBhvr>
                                    </p:animEffect>
                                  </p:childTnLst>
                                </p:cTn>
                              </p:par>
                            </p:childTnLst>
                          </p:cTn>
                        </p:par>
                        <p:par>
                          <p:cTn id="16" fill="hold">
                            <p:stCondLst>
                              <p:cond delay="1000"/>
                            </p:stCondLst>
                            <p:childTnLst>
                              <p:par>
                                <p:cTn id="17" presetID="55"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0" dur="5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1" dur="500"/>
                                        <p:tgtEl>
                                          <p:spTgt spid="3">
                                            <p:txEl>
                                              <p:pRg st="3" end="3"/>
                                            </p:txEl>
                                          </p:spTgt>
                                        </p:tgtEl>
                                      </p:cBhvr>
                                    </p:animEffect>
                                  </p:childTnLst>
                                </p:cTn>
                              </p:par>
                            </p:childTnLst>
                          </p:cTn>
                        </p:par>
                        <p:par>
                          <p:cTn id="22" fill="hold">
                            <p:stCondLst>
                              <p:cond delay="1500"/>
                            </p:stCondLst>
                            <p:childTnLst>
                              <p:par>
                                <p:cTn id="23" presetID="55"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5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6" dur="5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F:\CREATIVE\hi-tech-wallpaper-3613_1569592727.jpg"/>
          <p:cNvPicPr>
            <a:picLocks noChangeAspect="1" noChangeArrowheads="1"/>
          </p:cNvPicPr>
          <p:nvPr/>
        </p:nvPicPr>
        <p:blipFill>
          <a:blip r:embed="rId2">
            <a:lum bright="-10000"/>
          </a:blip>
          <a:srcRect l="15289" r="8974"/>
          <a:stretch>
            <a:fillRect/>
          </a:stretch>
        </p:blipFill>
        <p:spPr bwMode="auto">
          <a:xfrm>
            <a:off x="-76200" y="-304800"/>
            <a:ext cx="9220200" cy="7162801"/>
          </a:xfrm>
          <a:prstGeom prst="rect">
            <a:avLst/>
          </a:prstGeom>
          <a:noFill/>
        </p:spPr>
      </p:pic>
      <p:sp>
        <p:nvSpPr>
          <p:cNvPr id="5" name="Rectangle 4"/>
          <p:cNvSpPr/>
          <p:nvPr/>
        </p:nvSpPr>
        <p:spPr>
          <a:xfrm>
            <a:off x="152400" y="4724400"/>
            <a:ext cx="7086600" cy="2062103"/>
          </a:xfrm>
          <a:prstGeom prst="rect">
            <a:avLst/>
          </a:prstGeom>
        </p:spPr>
        <p:txBody>
          <a:bodyPr wrap="square">
            <a:spAutoFit/>
          </a:bodyPr>
          <a:lstStyle/>
          <a:p>
            <a:pPr algn="ctr"/>
            <a:r>
              <a:rPr lang="fa-IR" sz="3200" b="1" i="1" dirty="0" smtClean="0">
                <a:solidFill>
                  <a:srgbClr val="FFFF00"/>
                </a:solidFill>
                <a:cs typeface="B Nazanin" pitchFamily="2" charset="-78"/>
              </a:rPr>
              <a:t>شناسایی کمبود های خودمان در هر زمینه منجر می شود که ما بیشتر و موثرتر مطالعه کنیم سوالات بیشتر بپرسیم  و با این کار احساس ناخوشایند ناشی از ناهماهنگی شناختی مان را کاهش دهیم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93" decel="100000"/>
                                        <p:tgtEl>
                                          <p:spTgt spid="5">
                                            <p:txEl>
                                              <p:pRg st="0" end="0"/>
                                            </p:txEl>
                                          </p:spTgt>
                                        </p:tgtEl>
                                      </p:cBhvr>
                                    </p:animEffect>
                                    <p:animScale>
                                      <p:cBhvr>
                                        <p:cTn id="8" dur="193" decel="100000"/>
                                        <p:tgtEl>
                                          <p:spTgt spid="5">
                                            <p:txEl>
                                              <p:pRg st="0" end="0"/>
                                            </p:txEl>
                                          </p:spTgt>
                                        </p:tgtEl>
                                      </p:cBhvr>
                                      <p:from x="10000" y="10000"/>
                                      <p:to x="200000" y="450000"/>
                                    </p:animScale>
                                    <p:animScale>
                                      <p:cBhvr>
                                        <p:cTn id="9" dur="308" accel="100000" fill="hold">
                                          <p:stCondLst>
                                            <p:cond delay="193"/>
                                          </p:stCondLst>
                                        </p:cTn>
                                        <p:tgtEl>
                                          <p:spTgt spid="5">
                                            <p:txEl>
                                              <p:pRg st="0" end="0"/>
                                            </p:txEl>
                                          </p:spTgt>
                                        </p:tgtEl>
                                      </p:cBhvr>
                                      <p:from x="200000" y="450000"/>
                                      <p:to x="100000" y="100000"/>
                                    </p:animScale>
                                    <p:set>
                                      <p:cBhvr>
                                        <p:cTn id="10" dur="193" fill="hold"/>
                                        <p:tgtEl>
                                          <p:spTgt spid="5">
                                            <p:txEl>
                                              <p:pRg st="0" end="0"/>
                                            </p:txEl>
                                          </p:spTgt>
                                        </p:tgtEl>
                                        <p:attrNameLst>
                                          <p:attrName>ppt_x</p:attrName>
                                        </p:attrNameLst>
                                      </p:cBhvr>
                                      <p:to>
                                        <p:strVal val="(0.5)"/>
                                      </p:to>
                                    </p:set>
                                    <p:anim from="(0.5)" to="(#ppt_x)" calcmode="lin" valueType="num">
                                      <p:cBhvr>
                                        <p:cTn id="11" dur="308" accel="100000" fill="hold">
                                          <p:stCondLst>
                                            <p:cond delay="193"/>
                                          </p:stCondLst>
                                        </p:cTn>
                                        <p:tgtEl>
                                          <p:spTgt spid="5">
                                            <p:txEl>
                                              <p:pRg st="0" end="0"/>
                                            </p:txEl>
                                          </p:spTgt>
                                        </p:tgtEl>
                                        <p:attrNameLst>
                                          <p:attrName>ppt_x</p:attrName>
                                        </p:attrNameLst>
                                      </p:cBhvr>
                                    </p:anim>
                                    <p:set>
                                      <p:cBhvr>
                                        <p:cTn id="12" dur="193" fill="hold"/>
                                        <p:tgtEl>
                                          <p:spTgt spid="5">
                                            <p:txEl>
                                              <p:pRg st="0" end="0"/>
                                            </p:txEl>
                                          </p:spTgt>
                                        </p:tgtEl>
                                        <p:attrNameLst>
                                          <p:attrName>ppt_y</p:attrName>
                                        </p:attrNameLst>
                                      </p:cBhvr>
                                      <p:to>
                                        <p:strVal val="(#ppt_y+0.4)"/>
                                      </p:to>
                                    </p:set>
                                    <p:anim from="(#ppt_y+0.4)" to="(#ppt_y)" calcmode="lin" valueType="num">
                                      <p:cBhvr>
                                        <p:cTn id="13" dur="308" accel="100000" fill="hold">
                                          <p:stCondLst>
                                            <p:cond delay="193"/>
                                          </p:stCondLst>
                                        </p:cTn>
                                        <p:tgtEl>
                                          <p:spTgt spid="5">
                                            <p:txEl>
                                              <p:pRg st="0" end="0"/>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aio\Desktop\CREATIVE\jootix_ir--4068692945.jpg"/>
          <p:cNvPicPr>
            <a:picLocks noChangeAspect="1" noChangeArrowheads="1"/>
          </p:cNvPicPr>
          <p:nvPr/>
        </p:nvPicPr>
        <p:blipFill>
          <a:blip r:embed="rId2"/>
          <a:srcRect r="7526" b="7526"/>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343400" y="304800"/>
            <a:ext cx="4800600" cy="1143000"/>
          </a:xfrm>
        </p:spPr>
        <p:txBody>
          <a:bodyPr>
            <a:noAutofit/>
          </a:bodyPr>
          <a:lstStyle/>
          <a:p>
            <a:r>
              <a:rPr lang="fa-IR" dirty="0" smtClean="0">
                <a:solidFill>
                  <a:schemeClr val="bg1"/>
                </a:solidFill>
                <a:cs typeface="B Nazanin" pitchFamily="2" charset="-78"/>
              </a:rPr>
              <a:t>یک مسئله:</a:t>
            </a:r>
            <a:endParaRPr lang="en-US" dirty="0">
              <a:solidFill>
                <a:schemeClr val="bg1"/>
              </a:solidFill>
              <a:cs typeface="B Nazanin" pitchFamily="2" charset="-78"/>
            </a:endParaRPr>
          </a:p>
        </p:txBody>
      </p:sp>
      <p:sp>
        <p:nvSpPr>
          <p:cNvPr id="3" name="Content Placeholder 2"/>
          <p:cNvSpPr>
            <a:spLocks noGrp="1"/>
          </p:cNvSpPr>
          <p:nvPr>
            <p:ph idx="1"/>
          </p:nvPr>
        </p:nvSpPr>
        <p:spPr>
          <a:xfrm>
            <a:off x="0" y="1219200"/>
            <a:ext cx="5105400" cy="2667000"/>
          </a:xfrm>
        </p:spPr>
        <p:txBody>
          <a:bodyPr>
            <a:normAutofit fontScale="92500" lnSpcReduction="20000"/>
          </a:bodyPr>
          <a:lstStyle/>
          <a:p>
            <a:pPr algn="just" rtl="1">
              <a:buNone/>
            </a:pPr>
            <a:r>
              <a:rPr lang="fa-IR" sz="3000" b="1" dirty="0" smtClean="0">
                <a:solidFill>
                  <a:schemeClr val="bg1"/>
                </a:solidFill>
                <a:cs typeface="B Nazanin" pitchFamily="2" charset="-78"/>
              </a:rPr>
              <a:t>یک خرس از نقطه   </a:t>
            </a:r>
            <a:r>
              <a:rPr lang="en-US" sz="3000" b="1" dirty="0" smtClean="0">
                <a:solidFill>
                  <a:schemeClr val="bg1"/>
                </a:solidFill>
                <a:cs typeface="B Nazanin" pitchFamily="2" charset="-78"/>
              </a:rPr>
              <a:t>P</a:t>
            </a:r>
            <a:r>
              <a:rPr lang="fa-IR" sz="3000" b="1" dirty="0" smtClean="0">
                <a:solidFill>
                  <a:schemeClr val="bg1"/>
                </a:solidFill>
                <a:cs typeface="B Nazanin" pitchFamily="2" charset="-78"/>
              </a:rPr>
              <a:t>  شروع به حرکت می کند.یک مایل به سمت جنوب سپس یک مایل به سمت شرق می رود و سپس یک مایل به سمت شمال تغییر مسیر می دهد و دقیقا به همان نقطه     که مسیرش را آغاز کرده می رسد. خرس چه رنگی است؟ </a:t>
            </a:r>
            <a:endParaRPr lang="en-US" sz="3000" b="1" dirty="0" smtClean="0">
              <a:solidFill>
                <a:schemeClr val="bg1"/>
              </a:solidFill>
              <a:cs typeface="B Nazanin" pitchFamily="2" charset="-78"/>
            </a:endParaRPr>
          </a:p>
          <a:p>
            <a:pPr algn="just"/>
            <a:endParaRPr lang="en-US" b="1" dirty="0">
              <a:cs typeface="B Nazanin" pitchFamily="2" charset="-78"/>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vaio\Desktop\CREATIVE\creative-photo-2.jpg"/>
          <p:cNvPicPr>
            <a:picLocks noChangeAspect="1" noChangeArrowheads="1"/>
          </p:cNvPicPr>
          <p:nvPr/>
        </p:nvPicPr>
        <p:blipFill>
          <a:blip r:embed="rId2"/>
          <a:srcRect r="14167"/>
          <a:stretch>
            <a:fillRect/>
          </a:stretch>
        </p:blipFill>
        <p:spPr bwMode="auto">
          <a:xfrm>
            <a:off x="3886200" y="0"/>
            <a:ext cx="5257800" cy="6858000"/>
          </a:xfrm>
          <a:prstGeom prst="rect">
            <a:avLst/>
          </a:prstGeom>
          <a:noFill/>
        </p:spPr>
      </p:pic>
      <p:sp>
        <p:nvSpPr>
          <p:cNvPr id="3" name="Content Placeholder 2"/>
          <p:cNvSpPr>
            <a:spLocks noGrp="1"/>
          </p:cNvSpPr>
          <p:nvPr>
            <p:ph idx="1"/>
          </p:nvPr>
        </p:nvSpPr>
        <p:spPr>
          <a:xfrm>
            <a:off x="0" y="228600"/>
            <a:ext cx="4191000" cy="6324600"/>
          </a:xfrm>
        </p:spPr>
        <p:txBody>
          <a:bodyPr>
            <a:normAutofit/>
          </a:bodyPr>
          <a:lstStyle/>
          <a:p>
            <a:pPr algn="r" rtl="1">
              <a:lnSpc>
                <a:spcPct val="80000"/>
              </a:lnSpc>
              <a:buFont typeface="Wingdings" pitchFamily="2" charset="2"/>
              <a:buChar char="ü"/>
            </a:pPr>
            <a:endParaRPr lang="en-US" dirty="0" smtClean="0">
              <a:cs typeface="B Nazanin" pitchFamily="2" charset="-78"/>
            </a:endParaRPr>
          </a:p>
          <a:p>
            <a:pPr algn="r" rtl="1">
              <a:lnSpc>
                <a:spcPct val="80000"/>
              </a:lnSpc>
              <a:buFont typeface="Wingdings" pitchFamily="2" charset="2"/>
              <a:buChar char="ü"/>
            </a:pPr>
            <a:r>
              <a:rPr lang="fa-IR" dirty="0" smtClean="0">
                <a:cs typeface="B Nazanin" pitchFamily="2" charset="-78"/>
              </a:rPr>
              <a:t>بسیاری از شما به سه ضلع یک مربع رسیدید|_| </a:t>
            </a:r>
          </a:p>
          <a:p>
            <a:pPr algn="r" rtl="1">
              <a:lnSpc>
                <a:spcPct val="80000"/>
              </a:lnSpc>
              <a:buFont typeface="Wingdings" pitchFamily="2" charset="2"/>
              <a:buChar char="ü"/>
            </a:pPr>
            <a:r>
              <a:rPr lang="fa-IR" dirty="0" smtClean="0">
                <a:cs typeface="B Nazanin" pitchFamily="2" charset="-78"/>
              </a:rPr>
              <a:t>و به این برخورد کرده اید که آخرین نقطه ای که خرس به آن رسیده همان نقطه آغازی نیست</a:t>
            </a:r>
          </a:p>
          <a:p>
            <a:pPr algn="r" rtl="1">
              <a:lnSpc>
                <a:spcPct val="80000"/>
              </a:lnSpc>
              <a:buFont typeface="Wingdings" pitchFamily="2" charset="2"/>
              <a:buChar char="ü"/>
            </a:pPr>
            <a:r>
              <a:rPr lang="fa-IR" dirty="0" smtClean="0">
                <a:cs typeface="B Nazanin" pitchFamily="2" charset="-78"/>
              </a:rPr>
              <a:t>و این ناهماهنگی شناختی یک احساس ناخوشایند به همرا دارد</a:t>
            </a:r>
          </a:p>
          <a:p>
            <a:pPr algn="r" rtl="1">
              <a:lnSpc>
                <a:spcPct val="80000"/>
              </a:lnSpc>
              <a:buFont typeface="Wingdings" pitchFamily="2" charset="2"/>
              <a:buChar char="ü"/>
            </a:pPr>
            <a:r>
              <a:rPr lang="fa-IR" dirty="0" smtClean="0">
                <a:cs typeface="B Nazanin" pitchFamily="2" charset="-78"/>
              </a:rPr>
              <a:t>در نتیجه یافتن رنگ خرس تقریبا غیر ممکن می شود...</a:t>
            </a:r>
          </a:p>
          <a:p>
            <a:pPr algn="r" rtl="1">
              <a:lnSpc>
                <a:spcPct val="80000"/>
              </a:lnSpc>
              <a:buFont typeface="Wingdings" pitchFamily="2" charset="2"/>
              <a:buChar char="ü"/>
            </a:pPr>
            <a:endParaRPr lang="en-US" dirty="0" smtClean="0">
              <a:cs typeface="B Nazanin" pitchFamily="2" charset="-78"/>
            </a:endParaRPr>
          </a:p>
        </p:txBody>
      </p:sp>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8" dur="5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500"/>
                                        <p:tgtEl>
                                          <p:spTgt spid="3">
                                            <p:txEl>
                                              <p:pRg st="1" end="1"/>
                                            </p:txEl>
                                          </p:spTgt>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14" dur="5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5" dur="500"/>
                                        <p:tgtEl>
                                          <p:spTgt spid="3">
                                            <p:txEl>
                                              <p:pRg st="2" end="2"/>
                                            </p:txEl>
                                          </p:spTgt>
                                        </p:tgtEl>
                                      </p:cBhvr>
                                    </p:animEffect>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20" dur="5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1" dur="500"/>
                                        <p:tgtEl>
                                          <p:spTgt spid="3">
                                            <p:txEl>
                                              <p:pRg st="3" end="3"/>
                                            </p:txEl>
                                          </p:spTgt>
                                        </p:tgtEl>
                                      </p:cBhvr>
                                    </p:animEffect>
                                  </p:childTnLst>
                                </p:cTn>
                              </p:par>
                            </p:childTnLst>
                          </p:cTn>
                        </p:par>
                        <p:par>
                          <p:cTn id="22" fill="hold">
                            <p:stCondLst>
                              <p:cond delay="1500"/>
                            </p:stCondLst>
                            <p:childTnLst>
                              <p:par>
                                <p:cTn id="23" presetID="50" presetClass="entr" presetSubtype="0" decel="10000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5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26" dur="5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Desktop\CREATIVE\creativity-.jpg"/>
          <p:cNvPicPr>
            <a:picLocks noChangeAspect="1" noChangeArrowheads="1"/>
          </p:cNvPicPr>
          <p:nvPr/>
        </p:nvPicPr>
        <p:blipFill>
          <a:blip r:embed="rId2">
            <a:lum bright="10000"/>
          </a:blip>
          <a:srcRect r="21387"/>
          <a:stretch>
            <a:fillRect/>
          </a:stretch>
        </p:blipFill>
        <p:spPr bwMode="auto">
          <a:xfrm>
            <a:off x="3962400" y="2199668"/>
            <a:ext cx="5181600" cy="4658332"/>
          </a:xfrm>
          <a:prstGeom prst="rect">
            <a:avLst/>
          </a:prstGeom>
          <a:noFill/>
        </p:spPr>
      </p:pic>
      <p:sp>
        <p:nvSpPr>
          <p:cNvPr id="3" name="Content Placeholder 2"/>
          <p:cNvSpPr>
            <a:spLocks noGrp="1"/>
          </p:cNvSpPr>
          <p:nvPr>
            <p:ph idx="1"/>
          </p:nvPr>
        </p:nvSpPr>
        <p:spPr>
          <a:xfrm>
            <a:off x="304800" y="980468"/>
            <a:ext cx="8382000" cy="2438400"/>
          </a:xfrm>
        </p:spPr>
        <p:txBody>
          <a:bodyPr>
            <a:normAutofit/>
          </a:bodyPr>
          <a:lstStyle/>
          <a:p>
            <a:pPr algn="ctr">
              <a:lnSpc>
                <a:spcPct val="80000"/>
              </a:lnSpc>
              <a:buNone/>
            </a:pPr>
            <a:r>
              <a:rPr lang="fa-IR" dirty="0">
                <a:cs typeface="B Nazanin" pitchFamily="2" charset="-78"/>
              </a:rPr>
              <a:t>بنابراین </a:t>
            </a:r>
            <a:r>
              <a:rPr lang="fa-IR" dirty="0" smtClean="0">
                <a:cs typeface="B Nazanin" pitchFamily="2" charset="-78"/>
              </a:rPr>
              <a:t>شاید این </a:t>
            </a:r>
            <a:r>
              <a:rPr lang="fa-IR" dirty="0">
                <a:cs typeface="B Nazanin" pitchFamily="2" charset="-78"/>
              </a:rPr>
              <a:t>سه مسیر سه ضلع یک مثلث هستند </a:t>
            </a:r>
            <a:r>
              <a:rPr lang="fa-IR" dirty="0" smtClean="0">
                <a:cs typeface="B Nazanin" pitchFamily="2" charset="-78"/>
              </a:rPr>
              <a:t>نه </a:t>
            </a:r>
            <a:r>
              <a:rPr lang="fa-IR" dirty="0">
                <a:cs typeface="B Nazanin" pitchFamily="2" charset="-78"/>
              </a:rPr>
              <a:t>سه ضلع یک مربع ناکامل....</a:t>
            </a:r>
          </a:p>
          <a:p>
            <a:pPr algn="l" rtl="1">
              <a:lnSpc>
                <a:spcPct val="80000"/>
              </a:lnSpc>
              <a:buNone/>
            </a:pPr>
            <a:endParaRPr lang="fa-IR" dirty="0" smtClean="0">
              <a:cs typeface="B Nazanin" pitchFamily="2" charset="-78"/>
            </a:endParaRPr>
          </a:p>
        </p:txBody>
      </p:sp>
      <p:sp>
        <p:nvSpPr>
          <p:cNvPr id="5" name="TextBox 4"/>
          <p:cNvSpPr txBox="1"/>
          <p:nvPr/>
        </p:nvSpPr>
        <p:spPr>
          <a:xfrm>
            <a:off x="762000" y="3352800"/>
            <a:ext cx="4190999" cy="2862322"/>
          </a:xfrm>
          <a:prstGeom prst="rect">
            <a:avLst/>
          </a:prstGeom>
          <a:noFill/>
        </p:spPr>
        <p:txBody>
          <a:bodyPr wrap="square" rtlCol="0">
            <a:spAutoFit/>
          </a:bodyPr>
          <a:lstStyle/>
          <a:p>
            <a:pPr algn="ctr" rtl="1"/>
            <a:r>
              <a:rPr lang="fa-IR" sz="3600" b="1" dirty="0" smtClean="0">
                <a:cs typeface="B Nazanin" pitchFamily="2" charset="-78"/>
              </a:rPr>
              <a:t>تنها جایی از کره زمین که چنین امر در آن ممکن است یک منطقه است که با  </a:t>
            </a:r>
            <a:r>
              <a:rPr lang="en-US" sz="3600" b="1" dirty="0" smtClean="0">
                <a:cs typeface="B Nazanin" pitchFamily="2" charset="-78"/>
              </a:rPr>
              <a:t>P</a:t>
            </a:r>
            <a:r>
              <a:rPr lang="fa-IR" sz="3600" b="1" dirty="0" smtClean="0">
                <a:cs typeface="B Nazanin" pitchFamily="2" charset="-78"/>
              </a:rPr>
              <a:t>  آغاز می</a:t>
            </a:r>
            <a:r>
              <a:rPr lang="en-US" sz="3600" b="1" dirty="0" smtClean="0">
                <a:cs typeface="B Nazanin" pitchFamily="2" charset="-78"/>
              </a:rPr>
              <a:t> </a:t>
            </a:r>
            <a:r>
              <a:rPr lang="fa-IR" sz="3600" b="1" dirty="0" smtClean="0">
                <a:cs typeface="B Nazanin" pitchFamily="2" charset="-78"/>
              </a:rPr>
              <a:t>شود.</a:t>
            </a:r>
          </a:p>
          <a:p>
            <a:pPr algn="ctr"/>
            <a:endParaRPr lang="fa-IR" sz="3600" b="1" dirty="0" smtClean="0">
              <a:cs typeface="B Nazanin" pitchFamily="2" charset="-78"/>
            </a:endParaRPr>
          </a:p>
        </p:txBody>
      </p:sp>
    </p:spTree>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5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51" presetClass="entr" presetSubtype="0" fill="hold"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93" decel="100000"/>
                                        <p:tgtEl>
                                          <p:spTgt spid="5">
                                            <p:txEl>
                                              <p:pRg st="0" end="0"/>
                                            </p:txEl>
                                          </p:spTgt>
                                        </p:tgtEl>
                                      </p:cBhvr>
                                    </p:animEffect>
                                    <p:animScale>
                                      <p:cBhvr>
                                        <p:cTn id="15" dur="193" decel="100000"/>
                                        <p:tgtEl>
                                          <p:spTgt spid="5">
                                            <p:txEl>
                                              <p:pRg st="0" end="0"/>
                                            </p:txEl>
                                          </p:spTgt>
                                        </p:tgtEl>
                                      </p:cBhvr>
                                      <p:from x="10000" y="10000"/>
                                      <p:to x="200000" y="450000"/>
                                    </p:animScale>
                                    <p:animScale>
                                      <p:cBhvr>
                                        <p:cTn id="16" dur="308" accel="100000" fill="hold">
                                          <p:stCondLst>
                                            <p:cond delay="193"/>
                                          </p:stCondLst>
                                        </p:cTn>
                                        <p:tgtEl>
                                          <p:spTgt spid="5">
                                            <p:txEl>
                                              <p:pRg st="0" end="0"/>
                                            </p:txEl>
                                          </p:spTgt>
                                        </p:tgtEl>
                                      </p:cBhvr>
                                      <p:from x="200000" y="450000"/>
                                      <p:to x="100000" y="100000"/>
                                    </p:animScale>
                                    <p:set>
                                      <p:cBhvr>
                                        <p:cTn id="17" dur="193" fill="hold"/>
                                        <p:tgtEl>
                                          <p:spTgt spid="5">
                                            <p:txEl>
                                              <p:pRg st="0" end="0"/>
                                            </p:txEl>
                                          </p:spTgt>
                                        </p:tgtEl>
                                        <p:attrNameLst>
                                          <p:attrName>ppt_x</p:attrName>
                                        </p:attrNameLst>
                                      </p:cBhvr>
                                      <p:to>
                                        <p:strVal val="(0.5)"/>
                                      </p:to>
                                    </p:set>
                                    <p:anim from="(0.5)" to="(#ppt_x)" calcmode="lin" valueType="num">
                                      <p:cBhvr>
                                        <p:cTn id="18" dur="308" accel="100000" fill="hold">
                                          <p:stCondLst>
                                            <p:cond delay="193"/>
                                          </p:stCondLst>
                                        </p:cTn>
                                        <p:tgtEl>
                                          <p:spTgt spid="5">
                                            <p:txEl>
                                              <p:pRg st="0" end="0"/>
                                            </p:txEl>
                                          </p:spTgt>
                                        </p:tgtEl>
                                        <p:attrNameLst>
                                          <p:attrName>ppt_x</p:attrName>
                                        </p:attrNameLst>
                                      </p:cBhvr>
                                    </p:anim>
                                    <p:set>
                                      <p:cBhvr>
                                        <p:cTn id="19" dur="193" fill="hold"/>
                                        <p:tgtEl>
                                          <p:spTgt spid="5">
                                            <p:txEl>
                                              <p:pRg st="0" end="0"/>
                                            </p:txEl>
                                          </p:spTgt>
                                        </p:tgtEl>
                                        <p:attrNameLst>
                                          <p:attrName>ppt_y</p:attrName>
                                        </p:attrNameLst>
                                      </p:cBhvr>
                                      <p:to>
                                        <p:strVal val="(#ppt_y+0.4)"/>
                                      </p:to>
                                    </p:set>
                                    <p:anim from="(#ppt_y+0.4)" to="(#ppt_y)" calcmode="lin" valueType="num">
                                      <p:cBhvr>
                                        <p:cTn id="20" dur="308" accel="100000" fill="hold">
                                          <p:stCondLst>
                                            <p:cond delay="193"/>
                                          </p:stCondLst>
                                        </p:cTn>
                                        <p:tgtEl>
                                          <p:spTgt spid="5">
                                            <p:txEl>
                                              <p:pRg st="0" end="0"/>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F:\picture\animalnew\TEHRANPIC (7).jpg"/>
          <p:cNvPicPr>
            <a:picLocks noChangeAspect="1" noChangeArrowheads="1"/>
          </p:cNvPicPr>
          <p:nvPr/>
        </p:nvPicPr>
        <p:blipFill>
          <a:blip r:embed="rId2"/>
          <a:srcRect/>
          <a:stretch>
            <a:fillRect/>
          </a:stretch>
        </p:blipFill>
        <p:spPr bwMode="auto">
          <a:xfrm>
            <a:off x="0" y="1143000"/>
            <a:ext cx="9144000" cy="5715000"/>
          </a:xfrm>
          <a:prstGeom prst="rect">
            <a:avLst/>
          </a:prstGeom>
          <a:noFill/>
        </p:spPr>
      </p:pic>
      <p:sp>
        <p:nvSpPr>
          <p:cNvPr id="3" name="Content Placeholder 2"/>
          <p:cNvSpPr>
            <a:spLocks noGrp="1"/>
          </p:cNvSpPr>
          <p:nvPr>
            <p:ph idx="1"/>
          </p:nvPr>
        </p:nvSpPr>
        <p:spPr>
          <a:xfrm>
            <a:off x="457200" y="228601"/>
            <a:ext cx="8229600" cy="2057400"/>
          </a:xfrm>
        </p:spPr>
        <p:txBody>
          <a:bodyPr/>
          <a:lstStyle/>
          <a:p>
            <a:pPr>
              <a:lnSpc>
                <a:spcPct val="80000"/>
              </a:lnSpc>
              <a:buNone/>
            </a:pPr>
            <a:endParaRPr lang="en-US" dirty="0" smtClean="0"/>
          </a:p>
          <a:p>
            <a:pPr>
              <a:lnSpc>
                <a:spcPct val="80000"/>
              </a:lnSpc>
              <a:buNone/>
            </a:pPr>
            <a:r>
              <a:rPr lang="en-US" dirty="0" smtClean="0"/>
              <a:t>The North Pole.</a:t>
            </a:r>
          </a:p>
          <a:p>
            <a:pPr>
              <a:lnSpc>
                <a:spcPct val="80000"/>
              </a:lnSpc>
              <a:buNone/>
            </a:pPr>
            <a:r>
              <a:rPr lang="en-US" dirty="0" smtClean="0"/>
              <a:t>Therefore, the bear is a </a:t>
            </a:r>
            <a:r>
              <a:rPr lang="en-US" b="1" dirty="0" smtClean="0"/>
              <a:t>Polar Bear</a:t>
            </a:r>
            <a:r>
              <a:rPr lang="en-US" dirty="0" smtClean="0"/>
              <a:t> and </a:t>
            </a:r>
            <a:r>
              <a:rPr lang="en-US" b="1" dirty="0" smtClean="0"/>
              <a:t>white</a:t>
            </a:r>
            <a:r>
              <a:rPr lang="en-US" dirty="0" smtClean="0"/>
              <a:t>.</a:t>
            </a:r>
          </a:p>
          <a:p>
            <a:pPr>
              <a:lnSpc>
                <a:spcPct val="80000"/>
              </a:lnSpc>
              <a:buNone/>
            </a:pPr>
            <a:endParaRPr lang="en-US"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Nazanin" pitchFamily="2" charset="-78"/>
              </a:rPr>
              <a:t>یافتن مسئله</a:t>
            </a:r>
            <a:endParaRPr lang="en-US" dirty="0">
              <a:cs typeface="B Nazanin" pitchFamily="2" charset="-78"/>
            </a:endParaRPr>
          </a:p>
        </p:txBody>
      </p:sp>
      <p:sp>
        <p:nvSpPr>
          <p:cNvPr id="3" name="Content Placeholder 2"/>
          <p:cNvSpPr>
            <a:spLocks noGrp="1"/>
          </p:cNvSpPr>
          <p:nvPr>
            <p:ph idx="1"/>
          </p:nvPr>
        </p:nvSpPr>
        <p:spPr>
          <a:xfrm>
            <a:off x="457200" y="1219200"/>
            <a:ext cx="5867400" cy="5181600"/>
          </a:xfrm>
        </p:spPr>
        <p:txBody>
          <a:bodyPr>
            <a:normAutofit/>
          </a:bodyPr>
          <a:lstStyle/>
          <a:p>
            <a:pPr algn="r" rtl="1">
              <a:lnSpc>
                <a:spcPct val="80000"/>
              </a:lnSpc>
              <a:buFont typeface="Wingdings" pitchFamily="2" charset="2"/>
              <a:buChar char="§"/>
            </a:pPr>
            <a:r>
              <a:rPr lang="fa-IR" dirty="0" smtClean="0"/>
              <a:t>مشکلات در ابعاد مختلفی هستند </a:t>
            </a:r>
          </a:p>
          <a:p>
            <a:pPr algn="r" rtl="1">
              <a:lnSpc>
                <a:spcPct val="80000"/>
              </a:lnSpc>
              <a:buFont typeface="Wingdings" pitchFamily="2" charset="2"/>
              <a:buChar char="§"/>
            </a:pPr>
            <a:r>
              <a:rPr lang="fa-IR" dirty="0" smtClean="0"/>
              <a:t>بعضی نسبتا ساده:</a:t>
            </a:r>
            <a:endParaRPr lang="en-US" dirty="0" smtClean="0"/>
          </a:p>
          <a:p>
            <a:pPr>
              <a:lnSpc>
                <a:spcPct val="80000"/>
              </a:lnSpc>
              <a:buNone/>
            </a:pPr>
            <a:r>
              <a:rPr lang="en-US" dirty="0" smtClean="0"/>
              <a:t>what is the diagnose?</a:t>
            </a:r>
          </a:p>
          <a:p>
            <a:pPr>
              <a:lnSpc>
                <a:spcPct val="80000"/>
              </a:lnSpc>
              <a:buNone/>
            </a:pPr>
            <a:r>
              <a:rPr lang="en-US" dirty="0" smtClean="0"/>
              <a:t>A young man with transient wheals which are </a:t>
            </a:r>
            <a:r>
              <a:rPr lang="en-US" dirty="0" err="1" smtClean="0"/>
              <a:t>pruritic</a:t>
            </a:r>
            <a:r>
              <a:rPr lang="en-US" dirty="0" smtClean="0"/>
              <a:t> and pink or pale in the center, without </a:t>
            </a:r>
            <a:r>
              <a:rPr lang="en-US" dirty="0" err="1" smtClean="0"/>
              <a:t>angioedema</a:t>
            </a:r>
            <a:r>
              <a:rPr lang="en-US" dirty="0" smtClean="0"/>
              <a:t>…</a:t>
            </a:r>
          </a:p>
          <a:p>
            <a:pPr>
              <a:lnSpc>
                <a:spcPct val="80000"/>
              </a:lnSpc>
              <a:buNone/>
            </a:pPr>
            <a:r>
              <a:rPr lang="en-US" dirty="0" smtClean="0"/>
              <a:t>The answer is …</a:t>
            </a:r>
          </a:p>
          <a:p>
            <a:pPr>
              <a:lnSpc>
                <a:spcPct val="80000"/>
              </a:lnSpc>
              <a:buNone/>
            </a:pPr>
            <a:endParaRPr lang="en-US" dirty="0" smtClean="0"/>
          </a:p>
        </p:txBody>
      </p:sp>
      <p:pic>
        <p:nvPicPr>
          <p:cNvPr id="4" name="Picture 10" descr="MCBD19859_0000[1]"/>
          <p:cNvPicPr>
            <a:picLocks noChangeAspect="1" noChangeArrowheads="1"/>
          </p:cNvPicPr>
          <p:nvPr/>
        </p:nvPicPr>
        <p:blipFill>
          <a:blip r:embed="rId2"/>
          <a:srcRect/>
          <a:stretch>
            <a:fillRect/>
          </a:stretch>
        </p:blipFill>
        <p:spPr>
          <a:xfrm>
            <a:off x="6019800" y="990600"/>
            <a:ext cx="2819400" cy="2771775"/>
          </a:xfrm>
          <a:prstGeom prst="rect">
            <a:avLst/>
          </a:prstGeom>
          <a:noFill/>
        </p:spPr>
      </p:pic>
      <p:pic>
        <p:nvPicPr>
          <p:cNvPr id="1026" name="Picture 2"/>
          <p:cNvPicPr>
            <a:picLocks noChangeAspect="1" noChangeArrowheads="1"/>
          </p:cNvPicPr>
          <p:nvPr/>
        </p:nvPicPr>
        <p:blipFill>
          <a:blip r:embed="rId3"/>
          <a:srcRect/>
          <a:stretch>
            <a:fillRect/>
          </a:stretch>
        </p:blipFill>
        <p:spPr bwMode="auto">
          <a:xfrm>
            <a:off x="5791200" y="3810000"/>
            <a:ext cx="2754683" cy="2844632"/>
          </a:xfrm>
          <a:prstGeom prst="rect">
            <a:avLst/>
          </a:prstGeom>
          <a:noFill/>
          <a:ln w="9525">
            <a:noFill/>
            <a:miter lim="800000"/>
            <a:headEnd/>
            <a:tailEnd/>
          </a:ln>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C:\Users\re_shadloo\Desktop\3db212c.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Rectangle 4"/>
          <p:cNvSpPr/>
          <p:nvPr/>
        </p:nvSpPr>
        <p:spPr>
          <a:xfrm>
            <a:off x="381000" y="457200"/>
            <a:ext cx="6458819" cy="563231"/>
          </a:xfrm>
          <a:prstGeom prst="rect">
            <a:avLst/>
          </a:prstGeom>
        </p:spPr>
        <p:txBody>
          <a:bodyPr wrap="none">
            <a:spAutoFit/>
          </a:bodyPr>
          <a:lstStyle/>
          <a:p>
            <a:pPr>
              <a:lnSpc>
                <a:spcPct val="80000"/>
              </a:lnSpc>
            </a:pPr>
            <a:r>
              <a:rPr lang="fa-IR" sz="3600" b="1" dirty="0" smtClean="0">
                <a:cs typeface="B Nazanin" pitchFamily="2" charset="-78"/>
              </a:rPr>
              <a:t>مشکلات ساده نیاز به راه حل ساده دارند</a:t>
            </a:r>
            <a:endParaRPr lang="en-US" sz="3600" b="1" dirty="0" smtClean="0">
              <a:cs typeface="B Nazanin" pitchFamily="2" charset="-78"/>
            </a:endParaRPr>
          </a:p>
        </p:txBody>
      </p:sp>
      <p:sp>
        <p:nvSpPr>
          <p:cNvPr id="6" name="Rectangle 5"/>
          <p:cNvSpPr/>
          <p:nvPr/>
        </p:nvSpPr>
        <p:spPr>
          <a:xfrm>
            <a:off x="2514600" y="5410200"/>
            <a:ext cx="6248400" cy="1006429"/>
          </a:xfrm>
          <a:prstGeom prst="rect">
            <a:avLst/>
          </a:prstGeom>
        </p:spPr>
        <p:txBody>
          <a:bodyPr wrap="square">
            <a:spAutoFit/>
          </a:bodyPr>
          <a:lstStyle/>
          <a:p>
            <a:pPr algn="r">
              <a:lnSpc>
                <a:spcPct val="80000"/>
              </a:lnSpc>
            </a:pPr>
            <a:r>
              <a:rPr lang="fa-IR" sz="3600" b="1" dirty="0" smtClean="0">
                <a:solidFill>
                  <a:schemeClr val="bg1"/>
                </a:solidFill>
                <a:cs typeface="B Nazanin" pitchFamily="2" charset="-78"/>
              </a:rPr>
              <a:t>مشکلات پیچیده نیاز دارند که به یک سری اجزای مختلف شکسته شوند</a:t>
            </a:r>
            <a:endParaRPr lang="en-US" sz="2400" b="1" dirty="0" smtClean="0">
              <a:solidFill>
                <a:schemeClr val="bg1"/>
              </a:solidFill>
              <a:cs typeface="B Nazanin" pitchFamily="2" charset="-78"/>
            </a:endParaRPr>
          </a:p>
        </p:txBody>
      </p:sp>
    </p:spTree>
  </p:cSld>
  <p:clrMapOvr>
    <a:masterClrMapping/>
  </p:clrMapOvr>
  <p:transition>
    <p:cover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re_shadloo\Desktop\29132-paper.jpg"/>
          <p:cNvPicPr>
            <a:picLocks noChangeAspect="1" noChangeArrowheads="1"/>
          </p:cNvPicPr>
          <p:nvPr/>
        </p:nvPicPr>
        <p:blipFill>
          <a:blip r:embed="rId2">
            <a:lum/>
          </a:blip>
          <a:srcRect/>
          <a:stretch>
            <a:fillRect/>
          </a:stretch>
        </p:blipFill>
        <p:spPr bwMode="auto">
          <a:xfrm>
            <a:off x="1" y="914400"/>
            <a:ext cx="9144000" cy="5943600"/>
          </a:xfrm>
          <a:prstGeom prst="rect">
            <a:avLst/>
          </a:prstGeom>
          <a:noFill/>
        </p:spPr>
      </p:pic>
      <p:sp>
        <p:nvSpPr>
          <p:cNvPr id="3" name="Content Placeholder 2"/>
          <p:cNvSpPr>
            <a:spLocks noGrp="1"/>
          </p:cNvSpPr>
          <p:nvPr>
            <p:ph idx="1"/>
          </p:nvPr>
        </p:nvSpPr>
        <p:spPr>
          <a:xfrm>
            <a:off x="4876800" y="3657600"/>
            <a:ext cx="4267200" cy="2438400"/>
          </a:xfrm>
        </p:spPr>
        <p:txBody>
          <a:bodyPr>
            <a:normAutofit fontScale="85000" lnSpcReduction="10000"/>
          </a:bodyPr>
          <a:lstStyle/>
          <a:p>
            <a:endParaRPr lang="en-US" b="1" dirty="0" smtClean="0"/>
          </a:p>
          <a:p>
            <a:r>
              <a:rPr lang="en-US" b="1" dirty="0" smtClean="0"/>
              <a:t>“Creativity is the marriage of ideas which were previously strangers to each other”.  </a:t>
            </a:r>
            <a:r>
              <a:rPr lang="en-US" sz="2200" b="1" dirty="0" smtClean="0"/>
              <a:t> (Arthur Koestler, psychologist and writer)</a:t>
            </a:r>
            <a:endParaRPr lang="en-US" b="1" dirty="0" smtClean="0"/>
          </a:p>
          <a:p>
            <a:endParaRPr lang="en-US" b="1" dirty="0" smtClean="0"/>
          </a:p>
          <a:p>
            <a:endParaRPr lang="en-US" b="1" dirty="0" smtClean="0"/>
          </a:p>
          <a:p>
            <a:endParaRPr lang="en-US" b="1" dirty="0" smtClean="0"/>
          </a:p>
          <a:p>
            <a:pPr>
              <a:buNone/>
            </a:pPr>
            <a:endParaRPr lang="en-US" b="1" dirty="0" smtClean="0"/>
          </a:p>
          <a:p>
            <a:endParaRPr lang="en-US" b="1" dirty="0"/>
          </a:p>
        </p:txBody>
      </p:sp>
      <p:sp>
        <p:nvSpPr>
          <p:cNvPr id="8" name="Rectangle 7"/>
          <p:cNvSpPr/>
          <p:nvPr/>
        </p:nvSpPr>
        <p:spPr>
          <a:xfrm>
            <a:off x="304800" y="609600"/>
            <a:ext cx="4876800" cy="1015663"/>
          </a:xfrm>
          <a:prstGeom prst="rect">
            <a:avLst/>
          </a:prstGeom>
        </p:spPr>
        <p:txBody>
          <a:bodyPr wrap="square">
            <a:spAutoFit/>
          </a:bodyPr>
          <a:lstStyle/>
          <a:p>
            <a:endParaRPr lang="en-US" b="1" dirty="0" smtClean="0"/>
          </a:p>
          <a:p>
            <a:r>
              <a:rPr lang="en-US" sz="2400" b="1" dirty="0" smtClean="0"/>
              <a:t>“Creativity is the firing of my soul.” </a:t>
            </a:r>
            <a:r>
              <a:rPr lang="en-US" sz="2400" dirty="0" smtClean="0"/>
              <a:t>  </a:t>
            </a:r>
            <a:r>
              <a:rPr lang="en-US" dirty="0" smtClean="0"/>
              <a:t>(Wolfgang Amadeus Mozart)</a:t>
            </a:r>
            <a:endParaRPr lang="en-US" sz="2800" dirty="0" smtClean="0"/>
          </a:p>
        </p:txBody>
      </p:sp>
      <p:pic>
        <p:nvPicPr>
          <p:cNvPr id="2050" name="Picture 2" descr="F:\CREATIVE\26f2-the-word-creativity-in-colorful-d-letters-on-a-background-of-white-letters-to-illustrate-creative-144745006.jpg"/>
          <p:cNvPicPr>
            <a:picLocks noChangeAspect="1" noChangeArrowheads="1"/>
          </p:cNvPicPr>
          <p:nvPr/>
        </p:nvPicPr>
        <p:blipFill>
          <a:blip r:embed="rId3" cstate="print"/>
          <a:srcRect b="4768"/>
          <a:stretch>
            <a:fillRect/>
          </a:stretch>
        </p:blipFill>
        <p:spPr bwMode="auto">
          <a:xfrm>
            <a:off x="4343400" y="1524000"/>
            <a:ext cx="1752599" cy="1296922"/>
          </a:xfrm>
          <a:prstGeom prst="rect">
            <a:avLst/>
          </a:prstGeom>
          <a:noFill/>
        </p:spPr>
      </p:pic>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400" decel="100000"/>
                                        <p:tgtEl>
                                          <p:spTgt spid="8">
                                            <p:txEl>
                                              <p:pRg st="1" end="1"/>
                                            </p:txEl>
                                          </p:spTgt>
                                        </p:tgtEl>
                                      </p:cBhvr>
                                    </p:animEffect>
                                    <p:anim calcmode="lin" valueType="num">
                                      <p:cBhvr>
                                        <p:cTn id="8" dur="400" decel="100000" fill="hold"/>
                                        <p:tgtEl>
                                          <p:spTgt spid="8">
                                            <p:txEl>
                                              <p:pRg st="1" end="1"/>
                                            </p:txEl>
                                          </p:spTgt>
                                        </p:tgtEl>
                                        <p:attrNameLst>
                                          <p:attrName>style.rotation</p:attrName>
                                        </p:attrNameLst>
                                      </p:cBhvr>
                                      <p:tavLst>
                                        <p:tav tm="0">
                                          <p:val>
                                            <p:fltVal val="-90"/>
                                          </p:val>
                                        </p:tav>
                                        <p:tav tm="100000">
                                          <p:val>
                                            <p:fltVal val="0"/>
                                          </p:val>
                                        </p:tav>
                                      </p:tavLst>
                                    </p:anim>
                                    <p:anim calcmode="lin" valueType="num">
                                      <p:cBhvr>
                                        <p:cTn id="9" dur="400" decel="100000" fill="hold"/>
                                        <p:tgtEl>
                                          <p:spTgt spid="8">
                                            <p:txEl>
                                              <p:pRg st="1" end="1"/>
                                            </p:txEl>
                                          </p:spTgt>
                                        </p:tgtEl>
                                        <p:attrNameLst>
                                          <p:attrName>ppt_x</p:attrName>
                                        </p:attrNameLst>
                                      </p:cBhvr>
                                      <p:tavLst>
                                        <p:tav tm="0">
                                          <p:val>
                                            <p:strVal val="#ppt_x+0.4"/>
                                          </p:val>
                                        </p:tav>
                                        <p:tav tm="100000">
                                          <p:val>
                                            <p:strVal val="#ppt_x-0.05"/>
                                          </p:val>
                                        </p:tav>
                                      </p:tavLst>
                                    </p:anim>
                                    <p:anim calcmode="lin" valueType="num">
                                      <p:cBhvr>
                                        <p:cTn id="10" dur="400" decel="100000" fill="hold"/>
                                        <p:tgtEl>
                                          <p:spTgt spid="8">
                                            <p:txEl>
                                              <p:pRg st="1" end="1"/>
                                            </p:txEl>
                                          </p:spTgt>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8">
                                            <p:txEl>
                                              <p:pRg st="1" end="1"/>
                                            </p:txEl>
                                          </p:spTgt>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8">
                                            <p:txEl>
                                              <p:pRg st="1" end="1"/>
                                            </p:txEl>
                                          </p:spTgt>
                                        </p:tgtEl>
                                        <p:attrNameLst>
                                          <p:attrName>ppt_y</p:attrName>
                                        </p:attrNameLst>
                                      </p:cBhvr>
                                      <p:tavLst>
                                        <p:tav tm="0">
                                          <p:val>
                                            <p:strVal val="#ppt_y+0.1"/>
                                          </p:val>
                                        </p:tav>
                                        <p:tav tm="100000">
                                          <p:val>
                                            <p:strVal val="#ppt_y"/>
                                          </p:val>
                                        </p:tav>
                                      </p:tavLst>
                                    </p:anim>
                                  </p:childTnLst>
                                </p:cTn>
                              </p:par>
                            </p:childTnLst>
                          </p:cTn>
                        </p:par>
                        <p:par>
                          <p:cTn id="13" fill="hold">
                            <p:stCondLst>
                              <p:cond delay="500"/>
                            </p:stCondLst>
                            <p:childTnLst>
                              <p:par>
                                <p:cTn id="14" presetID="30"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400" decel="100000"/>
                                        <p:tgtEl>
                                          <p:spTgt spid="3">
                                            <p:txEl>
                                              <p:pRg st="1" end="1"/>
                                            </p:txEl>
                                          </p:spTgt>
                                        </p:tgtEl>
                                      </p:cBhvr>
                                    </p:animEffect>
                                    <p:anim calcmode="lin" valueType="num">
                                      <p:cBhvr>
                                        <p:cTn id="17" dur="4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18" dur="4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19" dur="4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20" dur="100" accel="100000" fill="hold">
                                          <p:stCondLst>
                                            <p:cond delay="4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1" dur="100" accel="100000" fill="hold">
                                          <p:stCondLst>
                                            <p:cond delay="4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aio\Desktop\CREATIVE\aad8b5b1eefa937fb4fd1401b100327a.jpg"/>
          <p:cNvPicPr>
            <a:picLocks noChangeAspect="1" noChangeArrowheads="1"/>
          </p:cNvPicPr>
          <p:nvPr/>
        </p:nvPicPr>
        <p:blipFill>
          <a:blip r:embed="rId2"/>
          <a:srcRect/>
          <a:stretch>
            <a:fillRect/>
          </a:stretch>
        </p:blipFill>
        <p:spPr bwMode="auto">
          <a:xfrm>
            <a:off x="0" y="0"/>
            <a:ext cx="5646420" cy="6858000"/>
          </a:xfrm>
          <a:prstGeom prst="rect">
            <a:avLst/>
          </a:prstGeom>
          <a:noFill/>
        </p:spPr>
      </p:pic>
      <p:sp>
        <p:nvSpPr>
          <p:cNvPr id="3" name="Content Placeholder 2"/>
          <p:cNvSpPr>
            <a:spLocks noGrp="1"/>
          </p:cNvSpPr>
          <p:nvPr>
            <p:ph idx="1"/>
          </p:nvPr>
        </p:nvSpPr>
        <p:spPr>
          <a:xfrm>
            <a:off x="4495800" y="533400"/>
            <a:ext cx="4267200" cy="6324600"/>
          </a:xfrm>
        </p:spPr>
        <p:txBody>
          <a:bodyPr>
            <a:normAutofit/>
          </a:bodyPr>
          <a:lstStyle/>
          <a:p>
            <a:pPr algn="r" rtl="1"/>
            <a:r>
              <a:rPr lang="fa-IR" dirty="0" smtClean="0"/>
              <a:t>راه حل یک جز می تواند راه حل چند جز دیگر باشد.</a:t>
            </a:r>
          </a:p>
          <a:p>
            <a:pPr algn="r" rtl="1"/>
            <a:r>
              <a:rPr lang="fa-IR" dirty="0" smtClean="0"/>
              <a:t>هرچند حل کردن هر جز به تنهایی ضروری نیست.</a:t>
            </a:r>
          </a:p>
          <a:p>
            <a:pPr algn="r" rtl="1"/>
            <a:r>
              <a:rPr lang="fa-IR" dirty="0" smtClean="0"/>
              <a:t>از طرف دیگر شکستن یک مسئله پیچیده به جزهای کوچکتر به فرد کمک میکند تا ارتباط بین اجزای مختلف را بهتر درک کند و این امر به حل کل مسئله کمک میکند.</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5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5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3">
                                            <p:txEl>
                                              <p:pRg st="0" end="0"/>
                                            </p:txEl>
                                          </p:spTgt>
                                        </p:tgtEl>
                                      </p:cBhvr>
                                    </p:animEffect>
                                  </p:childTnLst>
                                </p:cTn>
                              </p:par>
                            </p:childTnLst>
                          </p:cTn>
                        </p:par>
                        <p:par>
                          <p:cTn id="15" fill="hold">
                            <p:stCondLst>
                              <p:cond delay="500"/>
                            </p:stCondLst>
                            <p:childTnLst>
                              <p:par>
                                <p:cTn id="16" presetID="25" presetClass="entr" presetSubtype="0"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25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19" dur="25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20" dur="250" accel="50000" fill="hold">
                                          <p:stCondLst>
                                            <p:cond delay="25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2" dur="25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3" dur="25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4" dur="250" accel="50000" fill="hold">
                                          <p:stCondLst>
                                            <p:cond delay="25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5" dur="500" decel="50000">
                                          <p:stCondLst>
                                            <p:cond delay="0"/>
                                          </p:stCondLst>
                                        </p:cTn>
                                        <p:tgtEl>
                                          <p:spTgt spid="3">
                                            <p:txEl>
                                              <p:pRg st="1" end="1"/>
                                            </p:txEl>
                                          </p:spTgt>
                                        </p:tgtEl>
                                      </p:cBhvr>
                                    </p:animEffect>
                                  </p:childTnLst>
                                </p:cTn>
                              </p:par>
                            </p:childTnLst>
                          </p:cTn>
                        </p:par>
                        <p:par>
                          <p:cTn id="26" fill="hold">
                            <p:stCondLst>
                              <p:cond delay="1000"/>
                            </p:stCondLst>
                            <p:childTnLst>
                              <p:par>
                                <p:cTn id="27" presetID="25" presetClass="entr" presetSubtype="0" fill="hold"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25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30" dur="25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31" dur="250" accel="50000" fill="hold">
                                          <p:stCondLst>
                                            <p:cond delay="25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32" dur="5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3" dur="25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34" dur="25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35" dur="250" accel="50000" fill="hold">
                                          <p:stCondLst>
                                            <p:cond delay="25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36" dur="500" decel="50000">
                                          <p:stCondLst>
                                            <p:cond delay="0"/>
                                          </p:stCondLst>
                                        </p:cTn>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Users\re_shadloo\Desktop\GameChanger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Rectangle 4"/>
          <p:cNvSpPr/>
          <p:nvPr/>
        </p:nvSpPr>
        <p:spPr>
          <a:xfrm>
            <a:off x="228600" y="762000"/>
            <a:ext cx="4876800" cy="2308324"/>
          </a:xfrm>
          <a:prstGeom prst="rect">
            <a:avLst/>
          </a:prstGeom>
        </p:spPr>
        <p:txBody>
          <a:bodyPr wrap="square">
            <a:spAutoFit/>
          </a:bodyPr>
          <a:lstStyle/>
          <a:p>
            <a:pPr algn="ctr">
              <a:lnSpc>
                <a:spcPct val="80000"/>
              </a:lnSpc>
            </a:pPr>
            <a:r>
              <a:rPr lang="fa-IR" sz="3600" b="1" dirty="0" smtClean="0">
                <a:solidFill>
                  <a:schemeClr val="bg1"/>
                </a:solidFill>
              </a:rPr>
              <a:t>توانایی ما در رویارویی با این مشکلات به صورت چگونگی تعیین کمبودها در این مشکلات و یافتن راه حل و برای حل آن ها تعریف </a:t>
            </a:r>
            <a:r>
              <a:rPr lang="fa-IR" sz="3600" b="1" dirty="0" smtClean="0">
                <a:solidFill>
                  <a:schemeClr val="bg1"/>
                </a:solidFill>
              </a:rPr>
              <a:t>می شود...</a:t>
            </a:r>
            <a:endParaRPr lang="fa-IR" sz="3600" b="1" dirty="0" smtClean="0">
              <a:solidFill>
                <a:schemeClr val="bg1"/>
              </a:solidFill>
            </a:endParaRPr>
          </a:p>
        </p:txBody>
      </p:sp>
    </p:spTree>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Scale>
                                      <p:cBhvr>
                                        <p:cTn id="7" dur="1000" decel="50000" fill="hold">
                                          <p:stCondLst>
                                            <p:cond delay="0"/>
                                          </p:stCondLst>
                                        </p:cTn>
                                        <p:tgtEl>
                                          <p:spTgt spid="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xEl>
                                              <p:pRg st="0" end="0"/>
                                            </p:txEl>
                                          </p:spTgt>
                                        </p:tgtEl>
                                        <p:attrNameLst>
                                          <p:attrName>ppt_x</p:attrName>
                                          <p:attrName>ppt_y</p:attrName>
                                        </p:attrNameLst>
                                      </p:cBhvr>
                                    </p:animMotion>
                                    <p:animEffect transition="in" filter="fade">
                                      <p:cBhvr>
                                        <p:cTn id="9"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algn="r" rtl="1">
              <a:lnSpc>
                <a:spcPct val="80000"/>
              </a:lnSpc>
              <a:buFont typeface="Wingdings" pitchFamily="2" charset="2"/>
              <a:buChar char="§"/>
            </a:pPr>
            <a:r>
              <a:rPr lang="fa-IR" dirty="0" smtClean="0"/>
              <a:t>بعضی نسبتا پیچیده:</a:t>
            </a:r>
            <a:endParaRPr lang="en-US" dirty="0" smtClean="0"/>
          </a:p>
          <a:p>
            <a:r>
              <a:rPr lang="en-US" dirty="0" smtClean="0"/>
              <a:t>A middle age diabetic and hypertensive man who have intense pain in left </a:t>
            </a:r>
            <a:r>
              <a:rPr lang="en-US" dirty="0" err="1" smtClean="0"/>
              <a:t>hemithorax</a:t>
            </a:r>
            <a:r>
              <a:rPr lang="en-US" dirty="0" smtClean="0"/>
              <a:t> for 3 days, then develop a painful eruption of grouped vesicles on an </a:t>
            </a:r>
            <a:r>
              <a:rPr lang="en-US" dirty="0" err="1" smtClean="0"/>
              <a:t>erythematous</a:t>
            </a:r>
            <a:r>
              <a:rPr lang="en-US" dirty="0" smtClean="0"/>
              <a:t> base,</a:t>
            </a:r>
          </a:p>
          <a:p>
            <a:r>
              <a:rPr lang="en-US" dirty="0" smtClean="0"/>
              <a:t>Diagnose?</a:t>
            </a:r>
          </a:p>
          <a:p>
            <a:r>
              <a:rPr lang="en-US" dirty="0" smtClean="0"/>
              <a:t>drug?</a:t>
            </a:r>
          </a:p>
          <a:p>
            <a:r>
              <a:rPr lang="en-US" dirty="0" smtClean="0"/>
              <a:t>dose?</a:t>
            </a:r>
          </a:p>
          <a:p>
            <a:pPr>
              <a:buNone/>
            </a:pPr>
            <a:endParaRPr lang="en-US" dirty="0" smtClean="0"/>
          </a:p>
          <a:p>
            <a:endParaRPr lang="en-US" dirty="0"/>
          </a:p>
        </p:txBody>
      </p:sp>
      <p:pic>
        <p:nvPicPr>
          <p:cNvPr id="2050" name="Picture 2"/>
          <p:cNvPicPr>
            <a:picLocks noChangeAspect="1" noChangeArrowheads="1"/>
          </p:cNvPicPr>
          <p:nvPr/>
        </p:nvPicPr>
        <p:blipFill>
          <a:blip r:embed="rId2"/>
          <a:srcRect/>
          <a:stretch>
            <a:fillRect/>
          </a:stretch>
        </p:blipFill>
        <p:spPr bwMode="auto">
          <a:xfrm>
            <a:off x="3657600" y="3276600"/>
            <a:ext cx="5380338" cy="3352800"/>
          </a:xfrm>
          <a:prstGeom prst="rect">
            <a:avLst/>
          </a:prstGeom>
          <a:noFill/>
          <a:ln w="9525">
            <a:noFill/>
            <a:miter lim="800000"/>
            <a:headEnd/>
            <a:tailEnd/>
          </a:ln>
          <a:effectLst/>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slide(fromBottom)">
                                      <p:cBhvr>
                                        <p:cTn id="11" dur="500"/>
                                        <p:tgtEl>
                                          <p:spTgt spid="3">
                                            <p:txEl>
                                              <p:pRg st="1" end="1"/>
                                            </p:txEl>
                                          </p:spTgt>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lide(fromBottom)">
                                      <p:cBhvr>
                                        <p:cTn id="15" dur="500"/>
                                        <p:tgtEl>
                                          <p:spTgt spid="3">
                                            <p:txEl>
                                              <p:pRg st="2" end="2"/>
                                            </p:txEl>
                                          </p:spTgt>
                                        </p:tgtEl>
                                      </p:cBhvr>
                                    </p:animEffect>
                                  </p:childTnLst>
                                </p:cTn>
                              </p:par>
                            </p:childTnLst>
                          </p:cTn>
                        </p:par>
                        <p:par>
                          <p:cTn id="16" fill="hold">
                            <p:stCondLst>
                              <p:cond delay="1500"/>
                            </p:stCondLst>
                            <p:childTnLst>
                              <p:par>
                                <p:cTn id="17" presetID="12" presetClass="entr" presetSubtype="4"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slide(fromBottom)">
                                      <p:cBhvr>
                                        <p:cTn id="19" dur="500"/>
                                        <p:tgtEl>
                                          <p:spTgt spid="3">
                                            <p:txEl>
                                              <p:pRg st="3" end="3"/>
                                            </p:txEl>
                                          </p:spTgt>
                                        </p:tgtEl>
                                      </p:cBhvr>
                                    </p:animEffect>
                                  </p:childTnLst>
                                </p:cTn>
                              </p:par>
                            </p:childTnLst>
                          </p:cTn>
                        </p:par>
                        <p:par>
                          <p:cTn id="20" fill="hold">
                            <p:stCondLst>
                              <p:cond delay="2000"/>
                            </p:stCondLst>
                            <p:childTnLst>
                              <p:par>
                                <p:cTn id="21" presetID="12" presetClass="entr" presetSubtype="4"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slide(fromBottom)">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vaio\Desktop\CREATIVE\creative.jpg"/>
          <p:cNvPicPr>
            <a:picLocks noChangeAspect="1" noChangeArrowheads="1"/>
          </p:cNvPicPr>
          <p:nvPr/>
        </p:nvPicPr>
        <p:blipFill>
          <a:blip r:embed="rId2" cstate="print"/>
          <a:srcRect t="4520" b="14124"/>
          <a:stretch>
            <a:fillRect/>
          </a:stretch>
        </p:blipFill>
        <p:spPr bwMode="auto">
          <a:xfrm>
            <a:off x="0" y="0"/>
            <a:ext cx="9143999" cy="5486400"/>
          </a:xfrm>
          <a:prstGeom prst="rect">
            <a:avLst/>
          </a:prstGeom>
          <a:noFill/>
        </p:spPr>
      </p:pic>
      <p:sp>
        <p:nvSpPr>
          <p:cNvPr id="3" name="Content Placeholder 2"/>
          <p:cNvSpPr>
            <a:spLocks noGrp="1"/>
          </p:cNvSpPr>
          <p:nvPr>
            <p:ph idx="1"/>
          </p:nvPr>
        </p:nvSpPr>
        <p:spPr>
          <a:xfrm>
            <a:off x="0" y="5257800"/>
            <a:ext cx="9144000" cy="1600200"/>
          </a:xfrm>
          <a:solidFill>
            <a:schemeClr val="accent4">
              <a:lumMod val="60000"/>
              <a:lumOff val="40000"/>
            </a:schemeClr>
          </a:solidFill>
        </p:spPr>
        <p:txBody>
          <a:bodyPr>
            <a:noAutofit/>
          </a:bodyPr>
          <a:lstStyle/>
          <a:p>
            <a:pPr algn="ctr" rtl="1">
              <a:lnSpc>
                <a:spcPct val="80000"/>
              </a:lnSpc>
            </a:pPr>
            <a:r>
              <a:rPr lang="fa-IR" sz="2800" b="1" dirty="0" smtClean="0">
                <a:solidFill>
                  <a:schemeClr val="bg1"/>
                </a:solidFill>
              </a:rPr>
              <a:t>مردم اغلب در دام تفکر همیشگی یا غیر بحرانی خود گرفتار شده اند.</a:t>
            </a:r>
          </a:p>
          <a:p>
            <a:pPr algn="ctr" rtl="1">
              <a:lnSpc>
                <a:spcPct val="80000"/>
              </a:lnSpc>
              <a:buNone/>
            </a:pPr>
            <a:r>
              <a:rPr lang="fa-IR" sz="2800" b="1" dirty="0" smtClean="0">
                <a:solidFill>
                  <a:schemeClr val="bg1"/>
                </a:solidFill>
              </a:rPr>
              <a:t> هنگامی که با مشکل روبرو می شوند، سعی می کنند برای حل آن از همان راه قدیمی استفاده کنند چه در گذشته موفق بوده اند چه غیر موفق</a:t>
            </a:r>
            <a:endParaRPr lang="en-US" sz="2800" b="1" dirty="0">
              <a:solidFill>
                <a:schemeClr val="bg1"/>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290">
                                          <p:stCondLst>
                                            <p:cond delay="0"/>
                                          </p:stCondLst>
                                        </p:cTn>
                                        <p:tgtEl>
                                          <p:spTgt spid="3">
                                            <p:txEl>
                                              <p:pRg st="0" end="0"/>
                                            </p:txEl>
                                          </p:spTgt>
                                        </p:tgtEl>
                                      </p:cBhvr>
                                    </p:animEffect>
                                    <p:anim calcmode="lin" valueType="num">
                                      <p:cBhvr>
                                        <p:cTn id="8" dur="911"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xEl>
                                              <p:pRg st="0" end="0"/>
                                            </p:txEl>
                                          </p:spTgt>
                                        </p:tgtEl>
                                      </p:cBhvr>
                                      <p:to x="100000" y="60000"/>
                                    </p:animScale>
                                    <p:animScale>
                                      <p:cBhvr>
                                        <p:cTn id="14" dur="83" decel="50000">
                                          <p:stCondLst>
                                            <p:cond delay="338"/>
                                          </p:stCondLst>
                                        </p:cTn>
                                        <p:tgtEl>
                                          <p:spTgt spid="3">
                                            <p:txEl>
                                              <p:pRg st="0" end="0"/>
                                            </p:txEl>
                                          </p:spTgt>
                                        </p:tgtEl>
                                      </p:cBhvr>
                                      <p:to x="100000" y="100000"/>
                                    </p:animScale>
                                    <p:animScale>
                                      <p:cBhvr>
                                        <p:cTn id="15" dur="13">
                                          <p:stCondLst>
                                            <p:cond delay="656"/>
                                          </p:stCondLst>
                                        </p:cTn>
                                        <p:tgtEl>
                                          <p:spTgt spid="3">
                                            <p:txEl>
                                              <p:pRg st="0" end="0"/>
                                            </p:txEl>
                                          </p:spTgt>
                                        </p:tgtEl>
                                      </p:cBhvr>
                                      <p:to x="100000" y="80000"/>
                                    </p:animScale>
                                    <p:animScale>
                                      <p:cBhvr>
                                        <p:cTn id="16" dur="83" decel="50000">
                                          <p:stCondLst>
                                            <p:cond delay="669"/>
                                          </p:stCondLst>
                                        </p:cTn>
                                        <p:tgtEl>
                                          <p:spTgt spid="3">
                                            <p:txEl>
                                              <p:pRg st="0" end="0"/>
                                            </p:txEl>
                                          </p:spTgt>
                                        </p:tgtEl>
                                      </p:cBhvr>
                                      <p:to x="100000" y="100000"/>
                                    </p:animScale>
                                    <p:animScale>
                                      <p:cBhvr>
                                        <p:cTn id="17" dur="13">
                                          <p:stCondLst>
                                            <p:cond delay="821"/>
                                          </p:stCondLst>
                                        </p:cTn>
                                        <p:tgtEl>
                                          <p:spTgt spid="3">
                                            <p:txEl>
                                              <p:pRg st="0" end="0"/>
                                            </p:txEl>
                                          </p:spTgt>
                                        </p:tgtEl>
                                      </p:cBhvr>
                                      <p:to x="100000" y="90000"/>
                                    </p:animScale>
                                    <p:animScale>
                                      <p:cBhvr>
                                        <p:cTn id="18" dur="83" decel="50000">
                                          <p:stCondLst>
                                            <p:cond delay="834"/>
                                          </p:stCondLst>
                                        </p:cTn>
                                        <p:tgtEl>
                                          <p:spTgt spid="3">
                                            <p:txEl>
                                              <p:pRg st="0" end="0"/>
                                            </p:txEl>
                                          </p:spTgt>
                                        </p:tgtEl>
                                      </p:cBhvr>
                                      <p:to x="100000" y="100000"/>
                                    </p:animScale>
                                    <p:animScale>
                                      <p:cBhvr>
                                        <p:cTn id="19" dur="13">
                                          <p:stCondLst>
                                            <p:cond delay="904"/>
                                          </p:stCondLst>
                                        </p:cTn>
                                        <p:tgtEl>
                                          <p:spTgt spid="3">
                                            <p:txEl>
                                              <p:pRg st="0" end="0"/>
                                            </p:txEl>
                                          </p:spTgt>
                                        </p:tgtEl>
                                      </p:cBhvr>
                                      <p:to x="100000" y="95000"/>
                                    </p:animScale>
                                    <p:animScale>
                                      <p:cBhvr>
                                        <p:cTn id="20" dur="83" decel="50000">
                                          <p:stCondLst>
                                            <p:cond delay="917"/>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290">
                                          <p:stCondLst>
                                            <p:cond delay="0"/>
                                          </p:stCondLst>
                                        </p:cTn>
                                        <p:tgtEl>
                                          <p:spTgt spid="3">
                                            <p:txEl>
                                              <p:pRg st="1" end="1"/>
                                            </p:txEl>
                                          </p:spTgt>
                                        </p:tgtEl>
                                      </p:cBhvr>
                                    </p:animEffect>
                                    <p:anim calcmode="lin" valueType="num">
                                      <p:cBhvr>
                                        <p:cTn id="24" dur="911"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13">
                                          <p:stCondLst>
                                            <p:cond delay="325"/>
                                          </p:stCondLst>
                                        </p:cTn>
                                        <p:tgtEl>
                                          <p:spTgt spid="3">
                                            <p:txEl>
                                              <p:pRg st="1" end="1"/>
                                            </p:txEl>
                                          </p:spTgt>
                                        </p:tgtEl>
                                      </p:cBhvr>
                                      <p:to x="100000" y="60000"/>
                                    </p:animScale>
                                    <p:animScale>
                                      <p:cBhvr>
                                        <p:cTn id="30" dur="83" decel="50000">
                                          <p:stCondLst>
                                            <p:cond delay="338"/>
                                          </p:stCondLst>
                                        </p:cTn>
                                        <p:tgtEl>
                                          <p:spTgt spid="3">
                                            <p:txEl>
                                              <p:pRg st="1" end="1"/>
                                            </p:txEl>
                                          </p:spTgt>
                                        </p:tgtEl>
                                      </p:cBhvr>
                                      <p:to x="100000" y="100000"/>
                                    </p:animScale>
                                    <p:animScale>
                                      <p:cBhvr>
                                        <p:cTn id="31" dur="13">
                                          <p:stCondLst>
                                            <p:cond delay="656"/>
                                          </p:stCondLst>
                                        </p:cTn>
                                        <p:tgtEl>
                                          <p:spTgt spid="3">
                                            <p:txEl>
                                              <p:pRg st="1" end="1"/>
                                            </p:txEl>
                                          </p:spTgt>
                                        </p:tgtEl>
                                      </p:cBhvr>
                                      <p:to x="100000" y="80000"/>
                                    </p:animScale>
                                    <p:animScale>
                                      <p:cBhvr>
                                        <p:cTn id="32" dur="83" decel="50000">
                                          <p:stCondLst>
                                            <p:cond delay="669"/>
                                          </p:stCondLst>
                                        </p:cTn>
                                        <p:tgtEl>
                                          <p:spTgt spid="3">
                                            <p:txEl>
                                              <p:pRg st="1" end="1"/>
                                            </p:txEl>
                                          </p:spTgt>
                                        </p:tgtEl>
                                      </p:cBhvr>
                                      <p:to x="100000" y="100000"/>
                                    </p:animScale>
                                    <p:animScale>
                                      <p:cBhvr>
                                        <p:cTn id="33" dur="13">
                                          <p:stCondLst>
                                            <p:cond delay="821"/>
                                          </p:stCondLst>
                                        </p:cTn>
                                        <p:tgtEl>
                                          <p:spTgt spid="3">
                                            <p:txEl>
                                              <p:pRg st="1" end="1"/>
                                            </p:txEl>
                                          </p:spTgt>
                                        </p:tgtEl>
                                      </p:cBhvr>
                                      <p:to x="100000" y="90000"/>
                                    </p:animScale>
                                    <p:animScale>
                                      <p:cBhvr>
                                        <p:cTn id="34" dur="83" decel="50000">
                                          <p:stCondLst>
                                            <p:cond delay="834"/>
                                          </p:stCondLst>
                                        </p:cTn>
                                        <p:tgtEl>
                                          <p:spTgt spid="3">
                                            <p:txEl>
                                              <p:pRg st="1" end="1"/>
                                            </p:txEl>
                                          </p:spTgt>
                                        </p:tgtEl>
                                      </p:cBhvr>
                                      <p:to x="100000" y="100000"/>
                                    </p:animScale>
                                    <p:animScale>
                                      <p:cBhvr>
                                        <p:cTn id="35" dur="13">
                                          <p:stCondLst>
                                            <p:cond delay="904"/>
                                          </p:stCondLst>
                                        </p:cTn>
                                        <p:tgtEl>
                                          <p:spTgt spid="3">
                                            <p:txEl>
                                              <p:pRg st="1" end="1"/>
                                            </p:txEl>
                                          </p:spTgt>
                                        </p:tgtEl>
                                      </p:cBhvr>
                                      <p:to x="100000" y="95000"/>
                                    </p:animScale>
                                    <p:animScale>
                                      <p:cBhvr>
                                        <p:cTn id="36" dur="83" decel="50000">
                                          <p:stCondLst>
                                            <p:cond delay="917"/>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vaio\Desktop\CREATIVE\Creative_huffpost-500x333.jpg"/>
          <p:cNvPicPr>
            <a:picLocks noChangeAspect="1" noChangeArrowheads="1"/>
          </p:cNvPicPr>
          <p:nvPr/>
        </p:nvPicPr>
        <p:blipFill>
          <a:blip r:embed="rId2">
            <a:lum bright="10000"/>
          </a:blip>
          <a:srcRect l="25025" r="14202"/>
          <a:stretch>
            <a:fillRect/>
          </a:stretch>
        </p:blipFill>
        <p:spPr bwMode="auto">
          <a:xfrm>
            <a:off x="3581400" y="0"/>
            <a:ext cx="5562600" cy="6858000"/>
          </a:xfrm>
          <a:prstGeom prst="rect">
            <a:avLst/>
          </a:prstGeom>
          <a:noFill/>
        </p:spPr>
      </p:pic>
      <p:sp>
        <p:nvSpPr>
          <p:cNvPr id="3" name="Content Placeholder 2"/>
          <p:cNvSpPr>
            <a:spLocks noGrp="1"/>
          </p:cNvSpPr>
          <p:nvPr>
            <p:ph idx="1"/>
          </p:nvPr>
        </p:nvSpPr>
        <p:spPr>
          <a:xfrm>
            <a:off x="228600" y="1371600"/>
            <a:ext cx="4343400" cy="5257800"/>
          </a:xfrm>
        </p:spPr>
        <p:txBody>
          <a:bodyPr>
            <a:normAutofit fontScale="92500" lnSpcReduction="20000"/>
          </a:bodyPr>
          <a:lstStyle/>
          <a:p>
            <a:pPr algn="r" rtl="1">
              <a:buNone/>
            </a:pPr>
            <a:r>
              <a:rPr lang="en-US" dirty="0" smtClean="0">
                <a:cs typeface="B Nazanin" pitchFamily="2" charset="-78"/>
              </a:rPr>
              <a:t> </a:t>
            </a:r>
            <a:r>
              <a:rPr lang="fa-IR" b="1" dirty="0" smtClean="0">
                <a:cs typeface="B Nazanin" pitchFamily="2" charset="-78"/>
              </a:rPr>
              <a:t>یکی از اشتباهات رایج در حل مشکل این است که ما در مورد راه حل تصمیم گیری می کنیم قبل از اینکه واقعا مشکل را تجزیه و تحلیل کرده باشیم</a:t>
            </a:r>
            <a:endParaRPr lang="en-US" b="1" dirty="0" smtClean="0">
              <a:cs typeface="B Nazanin" pitchFamily="2" charset="-78"/>
            </a:endParaRPr>
          </a:p>
          <a:p>
            <a:pPr algn="r" rtl="1">
              <a:buNone/>
            </a:pPr>
            <a:endParaRPr lang="fa-IR" dirty="0" smtClean="0">
              <a:cs typeface="B Nazanin" pitchFamily="2" charset="-78"/>
            </a:endParaRPr>
          </a:p>
          <a:p>
            <a:pPr algn="r" rtl="1">
              <a:buNone/>
            </a:pPr>
            <a:r>
              <a:rPr lang="fa-IR" sz="3000" dirty="0" smtClean="0">
                <a:cs typeface="B Nazanin" pitchFamily="2" charset="-78"/>
              </a:rPr>
              <a:t>استرنبرگ در یک مطالعه نشان داده که افراد مؤثر زمان بیشتری روی تبیین مسئله می گذارند در حالی که افراد ضعیف تر زمان کمتر برای تبیین مسئله و زمان بیشتر برای حل مسئله سپری میک نند که اغلب تاثیر گذار هم نیست.  </a:t>
            </a:r>
            <a:endParaRPr lang="en-US" sz="3000" dirty="0" smtClean="0">
              <a:cs typeface="B Nazanin" pitchFamily="2" charset="-78"/>
            </a:endParaRPr>
          </a:p>
          <a:p>
            <a:pPr algn="r" rtl="1">
              <a:buNone/>
            </a:pPr>
            <a:endParaRPr lang="en-US" dirty="0" smtClean="0">
              <a:cs typeface="B Nazanin" pitchFamily="2" charset="-78"/>
            </a:endParaRPr>
          </a:p>
        </p:txBody>
      </p:sp>
      <p:sp>
        <p:nvSpPr>
          <p:cNvPr id="2" name="Title 1"/>
          <p:cNvSpPr>
            <a:spLocks noGrp="1"/>
          </p:cNvSpPr>
          <p:nvPr>
            <p:ph type="title"/>
          </p:nvPr>
        </p:nvSpPr>
        <p:spPr>
          <a:xfrm>
            <a:off x="990600" y="274638"/>
            <a:ext cx="6477000" cy="792162"/>
          </a:xfrm>
        </p:spPr>
        <p:txBody>
          <a:bodyPr/>
          <a:lstStyle/>
          <a:p>
            <a:r>
              <a:rPr lang="fa-IR" dirty="0" smtClean="0"/>
              <a:t>حل کردن مسئله:</a:t>
            </a:r>
            <a:endParaRPr lang="en-US" dirty="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14" dur="5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F:\CREATIVE\innovationbulb.jpg"/>
          <p:cNvPicPr>
            <a:picLocks noChangeAspect="1" noChangeArrowheads="1"/>
          </p:cNvPicPr>
          <p:nvPr/>
        </p:nvPicPr>
        <p:blipFill>
          <a:blip r:embed="rId2">
            <a:lum/>
          </a:blip>
          <a:srcRect l="9200" r="9486"/>
          <a:stretch>
            <a:fillRect/>
          </a:stretch>
        </p:blipFill>
        <p:spPr bwMode="auto">
          <a:xfrm>
            <a:off x="0" y="0"/>
            <a:ext cx="9144000" cy="6877719"/>
          </a:xfrm>
          <a:prstGeom prst="rect">
            <a:avLst/>
          </a:prstGeom>
          <a:noFill/>
        </p:spPr>
      </p:pic>
      <p:sp>
        <p:nvSpPr>
          <p:cNvPr id="5" name="Rectangle 4"/>
          <p:cNvSpPr/>
          <p:nvPr/>
        </p:nvSpPr>
        <p:spPr>
          <a:xfrm>
            <a:off x="3733800" y="1295400"/>
            <a:ext cx="5181600" cy="1754326"/>
          </a:xfrm>
          <a:prstGeom prst="rect">
            <a:avLst/>
          </a:prstGeom>
        </p:spPr>
        <p:txBody>
          <a:bodyPr wrap="square">
            <a:spAutoFit/>
          </a:bodyPr>
          <a:lstStyle/>
          <a:p>
            <a:pPr algn="ctr">
              <a:buNone/>
            </a:pPr>
            <a:r>
              <a:rPr lang="fa-IR" sz="3600" b="1" i="1" dirty="0" smtClean="0">
                <a:solidFill>
                  <a:schemeClr val="bg1"/>
                </a:solidFill>
              </a:rPr>
              <a:t>بطور خلاصه</a:t>
            </a:r>
          </a:p>
          <a:p>
            <a:pPr algn="ctr">
              <a:buNone/>
            </a:pPr>
            <a:r>
              <a:rPr lang="fa-IR" sz="3600" b="1" i="1" dirty="0" smtClean="0">
                <a:solidFill>
                  <a:schemeClr val="bg1"/>
                </a:solidFill>
              </a:rPr>
              <a:t>فرد باید مشکل را درک کند قبل از اینکه بخواهد آن را حل کند...</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from="(-#ppt_w/2)" to="(#ppt_x)" calcmode="lin" valueType="num">
                                      <p:cBhvr>
                                        <p:cTn id="7" dur="1200" fill="hold">
                                          <p:stCondLst>
                                            <p:cond delay="0"/>
                                          </p:stCondLst>
                                        </p:cTn>
                                        <p:tgtEl>
                                          <p:spTgt spid="5">
                                            <p:txEl>
                                              <p:pRg st="0" end="0"/>
                                            </p:txEl>
                                          </p:spTgt>
                                        </p:tgtEl>
                                        <p:attrNameLst>
                                          <p:attrName>ppt_x</p:attrName>
                                        </p:attrNameLst>
                                      </p:cBhvr>
                                    </p:anim>
                                    <p:anim from="0" to="-1.0" calcmode="lin" valueType="num">
                                      <p:cBhvr>
                                        <p:cTn id="8" dur="400" decel="50000" autoRev="1" fill="hold">
                                          <p:stCondLst>
                                            <p:cond delay="1200"/>
                                          </p:stCondLst>
                                        </p:cTn>
                                        <p:tgtEl>
                                          <p:spTgt spid="5">
                                            <p:txEl>
                                              <p:pRg st="0" end="0"/>
                                            </p:txEl>
                                          </p:spTgt>
                                        </p:tgtEl>
                                        <p:attrNameLst>
                                          <p:attrName>xshear</p:attrName>
                                        </p:attrNameLst>
                                      </p:cBhvr>
                                    </p:anim>
                                    <p:animScale>
                                      <p:cBhvr>
                                        <p:cTn id="9" dur="400" decel="100000" autoRev="1" fill="hold">
                                          <p:stCondLst>
                                            <p:cond delay="1200"/>
                                          </p:stCondLst>
                                        </p:cTn>
                                        <p:tgtEl>
                                          <p:spTgt spid="5">
                                            <p:txEl>
                                              <p:pRg st="0" end="0"/>
                                            </p:txEl>
                                          </p:spTgt>
                                        </p:tgtEl>
                                      </p:cBhvr>
                                      <p:from x="100000" y="100000"/>
                                      <p:to x="80000" y="100000"/>
                                    </p:animScale>
                                    <p:anim by="(#ppt_h/3+#ppt_w*0.1)" calcmode="lin" valueType="num">
                                      <p:cBhvr additive="sum">
                                        <p:cTn id="10" dur="400" decel="100000" autoRev="1" fill="hold">
                                          <p:stCondLst>
                                            <p:cond delay="1200"/>
                                          </p:stCondLst>
                                        </p:cTn>
                                        <p:tgtEl>
                                          <p:spTgt spid="5">
                                            <p:txEl>
                                              <p:pRg st="0" end="0"/>
                                            </p:txEl>
                                          </p:spTgt>
                                        </p:tgtEl>
                                        <p:attrNameLst>
                                          <p:attrName>ppt_x</p:attrName>
                                        </p:attrNameLst>
                                      </p:cBhvr>
                                    </p:anim>
                                  </p:childTnLst>
                                </p:cTn>
                              </p:par>
                              <p:par>
                                <p:cTn id="11" presetID="34"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from="(-#ppt_w/2)" to="(#ppt_x)" calcmode="lin" valueType="num">
                                      <p:cBhvr>
                                        <p:cTn id="13" dur="1200" fill="hold">
                                          <p:stCondLst>
                                            <p:cond delay="0"/>
                                          </p:stCondLst>
                                        </p:cTn>
                                        <p:tgtEl>
                                          <p:spTgt spid="5">
                                            <p:txEl>
                                              <p:pRg st="1" end="1"/>
                                            </p:txEl>
                                          </p:spTgt>
                                        </p:tgtEl>
                                        <p:attrNameLst>
                                          <p:attrName>ppt_x</p:attrName>
                                        </p:attrNameLst>
                                      </p:cBhvr>
                                    </p:anim>
                                    <p:anim from="0" to="-1.0" calcmode="lin" valueType="num">
                                      <p:cBhvr>
                                        <p:cTn id="14" dur="400" decel="50000" autoRev="1" fill="hold">
                                          <p:stCondLst>
                                            <p:cond delay="1200"/>
                                          </p:stCondLst>
                                        </p:cTn>
                                        <p:tgtEl>
                                          <p:spTgt spid="5">
                                            <p:txEl>
                                              <p:pRg st="1" end="1"/>
                                            </p:txEl>
                                          </p:spTgt>
                                        </p:tgtEl>
                                        <p:attrNameLst>
                                          <p:attrName>xshear</p:attrName>
                                        </p:attrNameLst>
                                      </p:cBhvr>
                                    </p:anim>
                                    <p:animScale>
                                      <p:cBhvr>
                                        <p:cTn id="15" dur="400" decel="100000" autoRev="1" fill="hold">
                                          <p:stCondLst>
                                            <p:cond delay="1200"/>
                                          </p:stCondLst>
                                        </p:cTn>
                                        <p:tgtEl>
                                          <p:spTgt spid="5">
                                            <p:txEl>
                                              <p:pRg st="1" end="1"/>
                                            </p:txEl>
                                          </p:spTgt>
                                        </p:tgtEl>
                                      </p:cBhvr>
                                      <p:from x="100000" y="100000"/>
                                      <p:to x="80000" y="100000"/>
                                    </p:animScale>
                                    <p:anim by="(#ppt_h/3+#ppt_w*0.1)" calcmode="lin" valueType="num">
                                      <p:cBhvr additive="sum">
                                        <p:cTn id="16" dur="400" decel="100000" autoRev="1" fill="hold">
                                          <p:stCondLst>
                                            <p:cond delay="1200"/>
                                          </p:stCondLst>
                                        </p:cTn>
                                        <p:tgtEl>
                                          <p:spTgt spid="5">
                                            <p:txEl>
                                              <p:pRg st="1" end="1"/>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4953000" cy="1143000"/>
          </a:xfrm>
        </p:spPr>
        <p:txBody>
          <a:bodyPr>
            <a:normAutofit/>
          </a:bodyPr>
          <a:lstStyle/>
          <a:p>
            <a:r>
              <a:rPr lang="fa-IR" dirty="0" smtClean="0">
                <a:cs typeface="B Nazanin" pitchFamily="2" charset="-78"/>
              </a:rPr>
              <a:t>مراحل حل مسئله:</a:t>
            </a:r>
            <a:endParaRPr lang="en-US" dirty="0">
              <a:cs typeface="B Nazanin" pitchFamily="2" charset="-78"/>
            </a:endParaRPr>
          </a:p>
        </p:txBody>
      </p:sp>
      <p:pic>
        <p:nvPicPr>
          <p:cNvPr id="4098" name="Picture 2" descr="C:\Users\vaio\Desktop\CREATIVE\Creative-Thinking-web.jpg"/>
          <p:cNvPicPr>
            <a:picLocks noChangeAspect="1" noChangeArrowheads="1"/>
          </p:cNvPicPr>
          <p:nvPr/>
        </p:nvPicPr>
        <p:blipFill>
          <a:blip r:embed="rId2"/>
          <a:srcRect/>
          <a:stretch>
            <a:fillRect/>
          </a:stretch>
        </p:blipFill>
        <p:spPr bwMode="auto">
          <a:xfrm>
            <a:off x="3124200" y="2514600"/>
            <a:ext cx="3505200" cy="2273300"/>
          </a:xfrm>
          <a:prstGeom prst="rect">
            <a:avLst/>
          </a:prstGeom>
          <a:noFill/>
        </p:spPr>
      </p:pic>
      <p:sp>
        <p:nvSpPr>
          <p:cNvPr id="6" name="Rectangle 5"/>
          <p:cNvSpPr/>
          <p:nvPr/>
        </p:nvSpPr>
        <p:spPr>
          <a:xfrm>
            <a:off x="4419600" y="1447800"/>
            <a:ext cx="3352800" cy="523220"/>
          </a:xfrm>
          <a:prstGeom prst="rect">
            <a:avLst/>
          </a:prstGeom>
        </p:spPr>
        <p:txBody>
          <a:bodyPr wrap="square">
            <a:spAutoFit/>
          </a:bodyPr>
          <a:lstStyle/>
          <a:p>
            <a:pPr>
              <a:defRPr/>
            </a:pPr>
            <a:r>
              <a:rPr lang="fa-IR" sz="2800" b="1" dirty="0" smtClean="0">
                <a:cs typeface="B Nazanin" pitchFamily="2" charset="-78"/>
              </a:rPr>
              <a:t>1.تعریف مسئله</a:t>
            </a:r>
            <a:endParaRPr lang="en-US" sz="2800" b="1" i="1" dirty="0" smtClean="0">
              <a:cs typeface="B Nazanin" pitchFamily="2" charset="-78"/>
            </a:endParaRPr>
          </a:p>
        </p:txBody>
      </p:sp>
      <p:sp>
        <p:nvSpPr>
          <p:cNvPr id="7" name="Rectangle 6"/>
          <p:cNvSpPr/>
          <p:nvPr/>
        </p:nvSpPr>
        <p:spPr>
          <a:xfrm>
            <a:off x="6248400" y="2286000"/>
            <a:ext cx="2135521" cy="523220"/>
          </a:xfrm>
          <a:prstGeom prst="rect">
            <a:avLst/>
          </a:prstGeom>
        </p:spPr>
        <p:txBody>
          <a:bodyPr wrap="none">
            <a:spAutoFit/>
          </a:bodyPr>
          <a:lstStyle/>
          <a:p>
            <a:pPr>
              <a:defRPr/>
            </a:pPr>
            <a:r>
              <a:rPr lang="fa-IR" sz="2800" b="1" dirty="0" smtClean="0">
                <a:cs typeface="B Nazanin" pitchFamily="2" charset="-78"/>
              </a:rPr>
              <a:t>2.تشریح مسئله</a:t>
            </a:r>
            <a:endParaRPr lang="en-US" sz="2800" b="1" i="1" dirty="0" smtClean="0">
              <a:cs typeface="B Nazanin" pitchFamily="2" charset="-78"/>
            </a:endParaRPr>
          </a:p>
        </p:txBody>
      </p:sp>
      <p:sp>
        <p:nvSpPr>
          <p:cNvPr id="8" name="Rectangle 7"/>
          <p:cNvSpPr/>
          <p:nvPr/>
        </p:nvSpPr>
        <p:spPr>
          <a:xfrm>
            <a:off x="6553200" y="3886200"/>
            <a:ext cx="2470548" cy="523220"/>
          </a:xfrm>
          <a:prstGeom prst="rect">
            <a:avLst/>
          </a:prstGeom>
        </p:spPr>
        <p:txBody>
          <a:bodyPr wrap="none">
            <a:spAutoFit/>
          </a:bodyPr>
          <a:lstStyle/>
          <a:p>
            <a:pPr>
              <a:defRPr/>
            </a:pPr>
            <a:r>
              <a:rPr lang="fa-IR" sz="2800" b="1" dirty="0" smtClean="0">
                <a:cs typeface="B Nazanin" pitchFamily="2" charset="-78"/>
              </a:rPr>
              <a:t>3.طرح یک راه حل</a:t>
            </a:r>
            <a:endParaRPr lang="en-US" sz="2800" b="1" i="1" dirty="0" smtClean="0">
              <a:cs typeface="B Nazanin" pitchFamily="2" charset="-78"/>
            </a:endParaRPr>
          </a:p>
        </p:txBody>
      </p:sp>
      <p:sp>
        <p:nvSpPr>
          <p:cNvPr id="9" name="Rectangle 8"/>
          <p:cNvSpPr/>
          <p:nvPr/>
        </p:nvSpPr>
        <p:spPr>
          <a:xfrm>
            <a:off x="4648201" y="5181600"/>
            <a:ext cx="4038600" cy="892552"/>
          </a:xfrm>
          <a:prstGeom prst="rect">
            <a:avLst/>
          </a:prstGeom>
        </p:spPr>
        <p:txBody>
          <a:bodyPr wrap="square">
            <a:spAutoFit/>
          </a:bodyPr>
          <a:lstStyle/>
          <a:p>
            <a:pPr algn="r">
              <a:defRPr/>
            </a:pPr>
            <a:r>
              <a:rPr lang="fa-IR" sz="2800" b="1" dirty="0" smtClean="0">
                <a:cs typeface="B Nazanin" pitchFamily="2" charset="-78"/>
              </a:rPr>
              <a:t>4. نمایش بیرونی</a:t>
            </a:r>
          </a:p>
          <a:p>
            <a:pPr algn="r">
              <a:defRPr/>
            </a:pPr>
            <a:r>
              <a:rPr lang="fa-IR" sz="2400" dirty="0" smtClean="0">
                <a:cs typeface="B Nazanin" pitchFamily="2" charset="-78"/>
              </a:rPr>
              <a:t>(به</a:t>
            </a:r>
            <a:r>
              <a:rPr lang="fa-IR" sz="2400" b="1" dirty="0" smtClean="0">
                <a:cs typeface="B Nazanin" pitchFamily="2" charset="-78"/>
              </a:rPr>
              <a:t> </a:t>
            </a:r>
            <a:r>
              <a:rPr lang="fa-IR" sz="2400" dirty="0" smtClean="0">
                <a:cs typeface="B Nazanin" pitchFamily="2" charset="-78"/>
              </a:rPr>
              <a:t>صورت الگوریتم سمبل حروف)</a:t>
            </a:r>
            <a:endParaRPr lang="en-US" sz="2400" b="1" i="1" dirty="0" smtClean="0">
              <a:cs typeface="B Nazanin" pitchFamily="2" charset="-78"/>
            </a:endParaRPr>
          </a:p>
        </p:txBody>
      </p:sp>
      <p:sp>
        <p:nvSpPr>
          <p:cNvPr id="10" name="Rectangle 9"/>
          <p:cNvSpPr/>
          <p:nvPr/>
        </p:nvSpPr>
        <p:spPr>
          <a:xfrm>
            <a:off x="990600" y="4572000"/>
            <a:ext cx="3657600" cy="1261884"/>
          </a:xfrm>
          <a:prstGeom prst="rect">
            <a:avLst/>
          </a:prstGeom>
        </p:spPr>
        <p:txBody>
          <a:bodyPr wrap="square">
            <a:spAutoFit/>
          </a:bodyPr>
          <a:lstStyle/>
          <a:p>
            <a:pPr algn="r">
              <a:defRPr/>
            </a:pPr>
            <a:r>
              <a:rPr lang="fa-IR" sz="2800" b="1" dirty="0" smtClean="0">
                <a:cs typeface="B Nazanin" pitchFamily="2" charset="-78"/>
              </a:rPr>
              <a:t>5.نمایش درونی</a:t>
            </a:r>
          </a:p>
          <a:p>
            <a:pPr algn="r" rtl="1">
              <a:defRPr/>
            </a:pPr>
            <a:r>
              <a:rPr lang="fa-IR" sz="2400" dirty="0" smtClean="0">
                <a:cs typeface="B Nazanin" pitchFamily="2" charset="-78"/>
              </a:rPr>
              <a:t>( با استفاده از "آنچه در ذهن شماست" به عنوان یک مدل ذهنی )</a:t>
            </a:r>
            <a:endParaRPr lang="en-US" sz="2400" dirty="0" smtClean="0">
              <a:cs typeface="B Nazanin" pitchFamily="2" charset="-78"/>
            </a:endParaRPr>
          </a:p>
        </p:txBody>
      </p:sp>
      <p:sp>
        <p:nvSpPr>
          <p:cNvPr id="11" name="Rectangle 10"/>
          <p:cNvSpPr/>
          <p:nvPr/>
        </p:nvSpPr>
        <p:spPr>
          <a:xfrm>
            <a:off x="1524000" y="2209800"/>
            <a:ext cx="2230098" cy="523220"/>
          </a:xfrm>
          <a:prstGeom prst="rect">
            <a:avLst/>
          </a:prstGeom>
        </p:spPr>
        <p:txBody>
          <a:bodyPr wrap="none">
            <a:spAutoFit/>
          </a:bodyPr>
          <a:lstStyle/>
          <a:p>
            <a:pPr>
              <a:defRPr/>
            </a:pPr>
            <a:r>
              <a:rPr lang="fa-IR" sz="2800" b="1" dirty="0" smtClean="0">
                <a:cs typeface="B Nazanin" pitchFamily="2" charset="-78"/>
              </a:rPr>
              <a:t>7.ارزیابی راه حل</a:t>
            </a:r>
            <a:endParaRPr lang="en-US" sz="2800" b="1" i="1" dirty="0" smtClean="0">
              <a:cs typeface="B Nazanin" pitchFamily="2" charset="-78"/>
            </a:endParaRPr>
          </a:p>
        </p:txBody>
      </p:sp>
      <p:sp>
        <p:nvSpPr>
          <p:cNvPr id="12" name="Rectangle 11"/>
          <p:cNvSpPr/>
          <p:nvPr/>
        </p:nvSpPr>
        <p:spPr>
          <a:xfrm>
            <a:off x="0" y="3505200"/>
            <a:ext cx="3238387" cy="458587"/>
          </a:xfrm>
          <a:prstGeom prst="rect">
            <a:avLst/>
          </a:prstGeom>
        </p:spPr>
        <p:txBody>
          <a:bodyPr wrap="none">
            <a:spAutoFit/>
          </a:bodyPr>
          <a:lstStyle/>
          <a:p>
            <a:pPr>
              <a:lnSpc>
                <a:spcPct val="80000"/>
              </a:lnSpc>
            </a:pPr>
            <a:r>
              <a:rPr lang="fa-IR" sz="2800" b="1" dirty="0" smtClean="0">
                <a:cs typeface="B Nazanin" pitchFamily="2" charset="-78"/>
              </a:rPr>
              <a:t>6.به اجرا گذاشتن راه حل</a:t>
            </a:r>
            <a:endParaRPr lang="en-US" sz="2800" b="1" dirty="0" smtClean="0">
              <a:cs typeface="B Nazanin" pitchFamily="2" charset="-78"/>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45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11" presetID="12" presetClass="entr" presetSubtype="4"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slide(fromBottom)">
                                      <p:cBhvr>
                                        <p:cTn id="13" dur="500"/>
                                        <p:tgtEl>
                                          <p:spTgt spid="7">
                                            <p:txEl>
                                              <p:pRg st="0" end="0"/>
                                            </p:txEl>
                                          </p:spTgt>
                                        </p:tgtEl>
                                      </p:cBhvr>
                                    </p:animEffect>
                                  </p:childTnLst>
                                </p:cTn>
                              </p:par>
                              <p:par>
                                <p:cTn id="14" presetID="12" presetClass="entr" presetSubtype="8" fill="hold"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slide(fromLeft)">
                                      <p:cBhvr>
                                        <p:cTn id="16" dur="500"/>
                                        <p:tgtEl>
                                          <p:spTgt spid="8">
                                            <p:txEl>
                                              <p:pRg st="0" end="0"/>
                                            </p:txEl>
                                          </p:spTgt>
                                        </p:tgtEl>
                                      </p:cBhvr>
                                    </p:animEffect>
                                  </p:childTnLst>
                                </p:cTn>
                              </p:par>
                              <p:par>
                                <p:cTn id="17" presetID="12" presetClass="entr" presetSubtype="8" fill="hold"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slide(fromLeft)">
                                      <p:cBhvr>
                                        <p:cTn id="19" dur="500"/>
                                        <p:tgtEl>
                                          <p:spTgt spid="9">
                                            <p:txEl>
                                              <p:pRg st="0" end="0"/>
                                            </p:txEl>
                                          </p:spTgt>
                                        </p:tgtEl>
                                      </p:cBhvr>
                                    </p:animEffect>
                                  </p:childTnLst>
                                </p:cTn>
                              </p:par>
                              <p:par>
                                <p:cTn id="20" presetID="12" presetClass="entr" presetSubtype="8" fill="hold" nodeType="with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slide(fromLeft)">
                                      <p:cBhvr>
                                        <p:cTn id="22" dur="500"/>
                                        <p:tgtEl>
                                          <p:spTgt spid="9">
                                            <p:txEl>
                                              <p:pRg st="1" end="1"/>
                                            </p:txEl>
                                          </p:spTgt>
                                        </p:tgtEl>
                                      </p:cBhvr>
                                    </p:animEffect>
                                  </p:childTnLst>
                                </p:cTn>
                              </p:par>
                              <p:par>
                                <p:cTn id="23" presetID="12" presetClass="entr" presetSubtype="1" fill="hold"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slide(fromTop)">
                                      <p:cBhvr>
                                        <p:cTn id="25" dur="500"/>
                                        <p:tgtEl>
                                          <p:spTgt spid="10">
                                            <p:txEl>
                                              <p:pRg st="0" end="0"/>
                                            </p:txEl>
                                          </p:spTgt>
                                        </p:tgtEl>
                                      </p:cBhvr>
                                    </p:animEffect>
                                  </p:childTnLst>
                                </p:cTn>
                              </p:par>
                              <p:par>
                                <p:cTn id="26" presetID="12" presetClass="entr" presetSubtype="1" fill="hold" nodeType="with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slide(fromTop)">
                                      <p:cBhvr>
                                        <p:cTn id="28" dur="500"/>
                                        <p:tgtEl>
                                          <p:spTgt spid="10">
                                            <p:txEl>
                                              <p:pRg st="1" end="1"/>
                                            </p:txEl>
                                          </p:spTgt>
                                        </p:tgtEl>
                                      </p:cBhvr>
                                    </p:animEffect>
                                  </p:childTnLst>
                                </p:cTn>
                              </p:par>
                              <p:par>
                                <p:cTn id="29" presetID="12" presetClass="entr" presetSubtype="2" fill="hold" nodeType="with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slide(fromRight)">
                                      <p:cBhvr>
                                        <p:cTn id="31" dur="500"/>
                                        <p:tgtEl>
                                          <p:spTgt spid="12">
                                            <p:txEl>
                                              <p:pRg st="0" end="0"/>
                                            </p:txEl>
                                          </p:spTgt>
                                        </p:tgtEl>
                                      </p:cBhvr>
                                    </p:animEffect>
                                  </p:childTnLst>
                                </p:cTn>
                              </p:par>
                              <p:par>
                                <p:cTn id="32" presetID="12" presetClass="entr" presetSubtype="8" fill="hold" nodeType="with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slide(fromLeft)">
                                      <p:cBhvr>
                                        <p:cTn id="3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aio\Desktop\CREATIVE\Innovation-Creativity-in-Business.jpg"/>
          <p:cNvPicPr>
            <a:picLocks noChangeAspect="1" noChangeArrowheads="1"/>
          </p:cNvPicPr>
          <p:nvPr/>
        </p:nvPicPr>
        <p:blipFill>
          <a:blip r:embed="rId2"/>
          <a:srcRect/>
          <a:stretch>
            <a:fillRect/>
          </a:stretch>
        </p:blipFill>
        <p:spPr bwMode="auto">
          <a:xfrm>
            <a:off x="609600" y="4427728"/>
            <a:ext cx="2438400" cy="2430272"/>
          </a:xfrm>
          <a:prstGeom prst="rect">
            <a:avLst/>
          </a:prstGeom>
          <a:noFill/>
        </p:spPr>
      </p:pic>
      <p:pic>
        <p:nvPicPr>
          <p:cNvPr id="4" name="Picture 2" descr="C:\Users\vaio\Desktop\CREATIVE\Finding-an-Edge-in-Minor-Sports.jpg"/>
          <p:cNvPicPr>
            <a:picLocks noChangeAspect="1" noChangeArrowheads="1"/>
          </p:cNvPicPr>
          <p:nvPr/>
        </p:nvPicPr>
        <p:blipFill>
          <a:blip r:embed="rId3"/>
          <a:srcRect/>
          <a:stretch>
            <a:fillRect/>
          </a:stretch>
        </p:blipFill>
        <p:spPr bwMode="auto">
          <a:xfrm>
            <a:off x="6400800" y="4572000"/>
            <a:ext cx="2286000" cy="2286000"/>
          </a:xfrm>
          <a:prstGeom prst="rect">
            <a:avLst/>
          </a:prstGeom>
          <a:noFill/>
        </p:spPr>
      </p:pic>
      <p:sp>
        <p:nvSpPr>
          <p:cNvPr id="3" name="Content Placeholder 2"/>
          <p:cNvSpPr>
            <a:spLocks noGrp="1"/>
          </p:cNvSpPr>
          <p:nvPr>
            <p:ph idx="1"/>
          </p:nvPr>
        </p:nvSpPr>
        <p:spPr>
          <a:xfrm>
            <a:off x="304800" y="228600"/>
            <a:ext cx="8534400" cy="4419600"/>
          </a:xfrm>
        </p:spPr>
        <p:txBody>
          <a:bodyPr>
            <a:normAutofit lnSpcReduction="10000"/>
          </a:bodyPr>
          <a:lstStyle/>
          <a:p>
            <a:pPr algn="r" rtl="1">
              <a:buNone/>
              <a:defRPr/>
            </a:pPr>
            <a:r>
              <a:rPr lang="fa-IR" sz="3600" b="1" dirty="0" smtClean="0">
                <a:cs typeface="B Nazanin" pitchFamily="2" charset="-78"/>
              </a:rPr>
              <a:t>1.تعریف مسئله</a:t>
            </a:r>
          </a:p>
          <a:p>
            <a:pPr algn="r" rtl="1">
              <a:buNone/>
              <a:defRPr/>
            </a:pPr>
            <a:r>
              <a:rPr lang="fa-IR" sz="3000" dirty="0" smtClean="0">
                <a:cs typeface="B Nazanin" pitchFamily="2" charset="-78"/>
              </a:rPr>
              <a:t>وقتی شما قادر باشید یک مسئله راخوب توصیف کنید شما می توانید آن را تبیین کنید. در مورد آن با کسی حرف بزنید یا درباره آن بنویسید</a:t>
            </a:r>
            <a:endParaRPr lang="en-US" sz="3000" dirty="0" smtClean="0">
              <a:cs typeface="B Nazanin" pitchFamily="2" charset="-78"/>
            </a:endParaRPr>
          </a:p>
          <a:p>
            <a:pPr algn="r" rtl="1">
              <a:lnSpc>
                <a:spcPct val="80000"/>
              </a:lnSpc>
              <a:buNone/>
            </a:pPr>
            <a:endParaRPr lang="en-US" dirty="0" smtClean="0"/>
          </a:p>
          <a:p>
            <a:pPr algn="r" rtl="1">
              <a:buNone/>
              <a:defRPr/>
            </a:pPr>
            <a:r>
              <a:rPr lang="fa-IR" sz="3600" b="1" dirty="0" smtClean="0">
                <a:cs typeface="B Nazanin" pitchFamily="2" charset="-78"/>
              </a:rPr>
              <a:t>2.تشریح مسئله</a:t>
            </a:r>
          </a:p>
          <a:p>
            <a:pPr algn="r" rtl="1">
              <a:buNone/>
              <a:defRPr/>
            </a:pPr>
            <a:r>
              <a:rPr lang="fa-IR" sz="3600" dirty="0" smtClean="0">
                <a:cs typeface="B Nazanin" pitchFamily="2" charset="-78"/>
              </a:rPr>
              <a:t>اکثر مشکلات اجزای به هم مرتبطی دارند. درباره آنها فکر کنید.آیا جزئی منجر به ایجاد جز دیگری شده؟ آیا آن ها از هم مستقل هستند؟ به دنبال ارتباط آن ها باشید</a:t>
            </a:r>
            <a:endParaRPr lang="en-US" sz="3600" dirty="0" smtClean="0">
              <a:cs typeface="B Nazanin" pitchFamily="2" charset="-78"/>
            </a:endParaRPr>
          </a:p>
          <a:p>
            <a:pPr algn="r" rtl="1">
              <a:lnSpc>
                <a:spcPct val="80000"/>
              </a:lnSpc>
              <a:buNone/>
            </a:pPr>
            <a:endParaRPr lang="en-US" dirty="0" smtClean="0"/>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vertical)">
                                      <p:cBhvr>
                                        <p:cTn id="7" dur="1000"/>
                                        <p:tgtEl>
                                          <p:spTgt spid="3">
                                            <p:txEl>
                                              <p:pRg st="0" end="0"/>
                                            </p:txEl>
                                          </p:spTgt>
                                        </p:tgtEl>
                                      </p:cBhvr>
                                    </p:animEffect>
                                  </p:childTnLst>
                                </p:cTn>
                              </p:par>
                              <p:par>
                                <p:cTn id="8" presetID="3" presetClass="entr" presetSubtype="5"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vertical)">
                                      <p:cBhvr>
                                        <p:cTn id="10" dur="1000"/>
                                        <p:tgtEl>
                                          <p:spTgt spid="3">
                                            <p:txEl>
                                              <p:pRg st="1" end="1"/>
                                            </p:txEl>
                                          </p:spTgt>
                                        </p:tgtEl>
                                      </p:cBhvr>
                                    </p:animEffect>
                                  </p:childTnLst>
                                </p:cTn>
                              </p:par>
                            </p:childTnLst>
                          </p:cTn>
                        </p:par>
                        <p:par>
                          <p:cTn id="11" fill="hold">
                            <p:stCondLst>
                              <p:cond delay="1000"/>
                            </p:stCondLst>
                            <p:childTnLst>
                              <p:par>
                                <p:cTn id="12" presetID="3" presetClass="entr" presetSubtype="5" fill="hold" nodeType="after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blinds(vertical)">
                                      <p:cBhvr>
                                        <p:cTn id="14" dur="1000"/>
                                        <p:tgtEl>
                                          <p:spTgt spid="3">
                                            <p:txEl>
                                              <p:pRg st="3" end="3"/>
                                            </p:txEl>
                                          </p:spTgt>
                                        </p:tgtEl>
                                      </p:cBhvr>
                                    </p:animEffect>
                                  </p:childTnLst>
                                </p:cTn>
                              </p:par>
                              <p:par>
                                <p:cTn id="15" presetID="3" presetClass="entr" presetSubtype="5"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vertical)">
                                      <p:cBhvr>
                                        <p:cTn id="1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vaio\Desktop\CREATIVE\3d-design-white-creative_w580_h350.jpg"/>
          <p:cNvPicPr>
            <a:picLocks noChangeAspect="1" noChangeArrowheads="1"/>
          </p:cNvPicPr>
          <p:nvPr/>
        </p:nvPicPr>
        <p:blipFill>
          <a:blip r:embed="rId2"/>
          <a:srcRect/>
          <a:stretch>
            <a:fillRect/>
          </a:stretch>
        </p:blipFill>
        <p:spPr bwMode="auto">
          <a:xfrm>
            <a:off x="3619500" y="3524250"/>
            <a:ext cx="5524500" cy="3333750"/>
          </a:xfrm>
          <a:prstGeom prst="rect">
            <a:avLst/>
          </a:prstGeom>
          <a:noFill/>
        </p:spPr>
      </p:pic>
      <p:pic>
        <p:nvPicPr>
          <p:cNvPr id="5" name="Picture 2" descr="C:\Users\vaio\Desktop\CREATIVE\Puzzle-295x300.jpg"/>
          <p:cNvPicPr>
            <a:picLocks noChangeAspect="1" noChangeArrowheads="1"/>
          </p:cNvPicPr>
          <p:nvPr/>
        </p:nvPicPr>
        <p:blipFill>
          <a:blip r:embed="rId3"/>
          <a:srcRect/>
          <a:stretch>
            <a:fillRect/>
          </a:stretch>
        </p:blipFill>
        <p:spPr bwMode="auto">
          <a:xfrm>
            <a:off x="1447800" y="4267200"/>
            <a:ext cx="2547620" cy="2590800"/>
          </a:xfrm>
          <a:prstGeom prst="rect">
            <a:avLst/>
          </a:prstGeom>
          <a:noFill/>
        </p:spPr>
      </p:pic>
      <p:sp>
        <p:nvSpPr>
          <p:cNvPr id="3" name="Content Placeholder 2"/>
          <p:cNvSpPr>
            <a:spLocks noGrp="1"/>
          </p:cNvSpPr>
          <p:nvPr>
            <p:ph idx="1"/>
          </p:nvPr>
        </p:nvSpPr>
        <p:spPr>
          <a:xfrm>
            <a:off x="533400" y="457200"/>
            <a:ext cx="6553200" cy="5791200"/>
          </a:xfrm>
        </p:spPr>
        <p:txBody>
          <a:bodyPr>
            <a:noAutofit/>
          </a:bodyPr>
          <a:lstStyle/>
          <a:p>
            <a:pPr algn="r" rtl="1">
              <a:buNone/>
              <a:defRPr/>
            </a:pPr>
            <a:r>
              <a:rPr lang="fa-IR" sz="3600" b="1" dirty="0" smtClean="0">
                <a:cs typeface="B Nazanin" pitchFamily="2" charset="-78"/>
              </a:rPr>
              <a:t>3.طرح یک راه حل </a:t>
            </a:r>
          </a:p>
          <a:p>
            <a:pPr algn="r" rtl="1">
              <a:buNone/>
              <a:defRPr/>
            </a:pPr>
            <a:r>
              <a:rPr lang="fa-IR" sz="2800" dirty="0" smtClean="0">
                <a:cs typeface="B Nazanin" pitchFamily="2" charset="-78"/>
              </a:rPr>
              <a:t>تمام راه حل های اصلی و فرعی را شناسایی کنید.</a:t>
            </a:r>
          </a:p>
          <a:p>
            <a:pPr algn="r" rtl="1">
              <a:buNone/>
              <a:defRPr/>
            </a:pPr>
            <a:r>
              <a:rPr lang="fa-IR" sz="2800" dirty="0" smtClean="0">
                <a:cs typeface="B Nazanin" pitchFamily="2" charset="-78"/>
              </a:rPr>
              <a:t>فواید و معایب هر کدام را کنکاش کنید</a:t>
            </a:r>
            <a:endParaRPr lang="en-US" sz="2800" dirty="0" smtClean="0"/>
          </a:p>
          <a:p>
            <a:pPr algn="r" rtl="1">
              <a:buNone/>
              <a:defRPr/>
            </a:pPr>
            <a:r>
              <a:rPr lang="fa-IR" sz="3600" b="1" dirty="0" smtClean="0">
                <a:cs typeface="B Nazanin" pitchFamily="2" charset="-78"/>
              </a:rPr>
              <a:t>4. نمایش بیرونی</a:t>
            </a:r>
          </a:p>
          <a:p>
            <a:pPr algn="r" rtl="1">
              <a:buNone/>
              <a:defRPr/>
            </a:pPr>
            <a:r>
              <a:rPr lang="fa-IR" sz="2800" dirty="0" smtClean="0">
                <a:cs typeface="B Nazanin" pitchFamily="2" charset="-78"/>
              </a:rPr>
              <a:t> راهی برای ترسیم مشکل پیدا کنید. از سمبل ها حروف و اعداد استفاده کنید.</a:t>
            </a:r>
          </a:p>
          <a:p>
            <a:pPr algn="r" rtl="1">
              <a:buNone/>
              <a:defRPr/>
            </a:pPr>
            <a:r>
              <a:rPr lang="fa-IR" sz="2800" dirty="0" smtClean="0">
                <a:cs typeface="B Nazanin" pitchFamily="2" charset="-78"/>
              </a:rPr>
              <a:t>  با این کار شما مشکل را به صورت شخصی سازی شده نمایش می دهید </a:t>
            </a:r>
          </a:p>
          <a:p>
            <a:pPr algn="r" rtl="1"/>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1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2" end="2"/>
                                            </p:txEl>
                                          </p:spTgt>
                                        </p:tgtEl>
                                      </p:cBhvr>
                                    </p:animEffect>
                                  </p:childTnLst>
                                </p:cTn>
                              </p:par>
                            </p:childTnLst>
                          </p:cTn>
                        </p:par>
                        <p:par>
                          <p:cTn id="20" fill="hold">
                            <p:stCondLst>
                              <p:cond delay="1000"/>
                            </p:stCondLst>
                            <p:childTnLst>
                              <p:par>
                                <p:cTn id="21" presetID="50" presetClass="entr" presetSubtype="0" decel="10000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24"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5" dur="1000"/>
                                        <p:tgtEl>
                                          <p:spTgt spid="3">
                                            <p:txEl>
                                              <p:pRg st="3" end="3"/>
                                            </p:txEl>
                                          </p:spTgt>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29"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4" end="4"/>
                                            </p:txEl>
                                          </p:spTgt>
                                        </p:tgtEl>
                                      </p:cBhvr>
                                    </p:animEffect>
                                  </p:childTnLst>
                                </p:cTn>
                              </p:par>
                              <p:par>
                                <p:cTn id="31" presetID="50" presetClass="entr" presetSubtype="0" decel="10000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p:cTn id="33" dur="1000" fill="hold"/>
                                        <p:tgtEl>
                                          <p:spTgt spid="3">
                                            <p:txEl>
                                              <p:pRg st="5" end="5"/>
                                            </p:txEl>
                                          </p:spTgt>
                                        </p:tgtEl>
                                        <p:attrNameLst>
                                          <p:attrName>ppt_w</p:attrName>
                                        </p:attrNameLst>
                                      </p:cBhvr>
                                      <p:tavLst>
                                        <p:tav tm="0">
                                          <p:val>
                                            <p:strVal val="#ppt_w+.3"/>
                                          </p:val>
                                        </p:tav>
                                        <p:tav tm="100000">
                                          <p:val>
                                            <p:strVal val="#ppt_w"/>
                                          </p:val>
                                        </p:tav>
                                      </p:tavLst>
                                    </p:anim>
                                    <p:anim calcmode="lin" valueType="num">
                                      <p:cBhvr>
                                        <p:cTn id="34"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vaio\Desktop\CREATIVE\Plug_Puzzle-580x436.jpg"/>
          <p:cNvPicPr>
            <a:picLocks noChangeAspect="1" noChangeArrowheads="1"/>
          </p:cNvPicPr>
          <p:nvPr/>
        </p:nvPicPr>
        <p:blipFill>
          <a:blip r:embed="rId2"/>
          <a:srcRect/>
          <a:stretch>
            <a:fillRect/>
          </a:stretch>
        </p:blipFill>
        <p:spPr bwMode="auto">
          <a:xfrm>
            <a:off x="0" y="4495800"/>
            <a:ext cx="3142376" cy="2362200"/>
          </a:xfrm>
          <a:prstGeom prst="rect">
            <a:avLst/>
          </a:prstGeom>
          <a:noFill/>
        </p:spPr>
      </p:pic>
      <p:sp>
        <p:nvSpPr>
          <p:cNvPr id="3" name="Content Placeholder 2"/>
          <p:cNvSpPr>
            <a:spLocks noGrp="1"/>
          </p:cNvSpPr>
          <p:nvPr>
            <p:ph idx="1"/>
          </p:nvPr>
        </p:nvSpPr>
        <p:spPr>
          <a:xfrm>
            <a:off x="1371600" y="381000"/>
            <a:ext cx="7239000" cy="4953000"/>
          </a:xfrm>
        </p:spPr>
        <p:txBody>
          <a:bodyPr>
            <a:normAutofit fontScale="70000" lnSpcReduction="20000"/>
          </a:bodyPr>
          <a:lstStyle/>
          <a:p>
            <a:pPr algn="r" rtl="1">
              <a:lnSpc>
                <a:spcPct val="80000"/>
              </a:lnSpc>
              <a:buNone/>
            </a:pPr>
            <a:endParaRPr lang="en-US" sz="3800" b="1" dirty="0" smtClean="0"/>
          </a:p>
          <a:p>
            <a:pPr algn="r" rtl="1">
              <a:buNone/>
              <a:defRPr/>
            </a:pPr>
            <a:r>
              <a:rPr lang="fa-IR" sz="4000" b="1" dirty="0" smtClean="0">
                <a:cs typeface="B Nazanin" pitchFamily="2" charset="-78"/>
              </a:rPr>
              <a:t>5.نمایش درونی</a:t>
            </a:r>
          </a:p>
          <a:p>
            <a:pPr algn="r" rtl="1">
              <a:buNone/>
              <a:defRPr/>
            </a:pPr>
            <a:r>
              <a:rPr lang="fa-IR" sz="4000" b="1" dirty="0" smtClean="0">
                <a:cs typeface="B Nazanin" pitchFamily="2" charset="-78"/>
              </a:rPr>
              <a:t> </a:t>
            </a:r>
            <a:r>
              <a:rPr lang="fa-IR" sz="3400" dirty="0" smtClean="0">
                <a:cs typeface="B Nazanin" pitchFamily="2" charset="-78"/>
              </a:rPr>
              <a:t>این یک روش ذهنی و سمبلیک برای نشان دادن مسئله است</a:t>
            </a:r>
          </a:p>
          <a:p>
            <a:pPr algn="r" rtl="1">
              <a:lnSpc>
                <a:spcPct val="80000"/>
              </a:lnSpc>
              <a:buNone/>
            </a:pPr>
            <a:r>
              <a:rPr lang="en-US" sz="3800" b="1" dirty="0" smtClean="0"/>
              <a:t> </a:t>
            </a:r>
            <a:endParaRPr lang="en-US" dirty="0" smtClean="0"/>
          </a:p>
          <a:p>
            <a:pPr algn="r" rtl="1">
              <a:lnSpc>
                <a:spcPct val="80000"/>
              </a:lnSpc>
              <a:buNone/>
            </a:pPr>
            <a:endParaRPr lang="en-US" sz="3400" b="1" dirty="0" smtClean="0"/>
          </a:p>
          <a:p>
            <a:pPr algn="r" rtl="1">
              <a:lnSpc>
                <a:spcPct val="80000"/>
              </a:lnSpc>
              <a:buNone/>
            </a:pPr>
            <a:r>
              <a:rPr lang="fa-IR" sz="4000" b="1" dirty="0" smtClean="0">
                <a:cs typeface="B Nazanin" pitchFamily="2" charset="-78"/>
              </a:rPr>
              <a:t>6.به اجرا گذاشتن راه حل</a:t>
            </a:r>
          </a:p>
          <a:p>
            <a:pPr algn="r" rtl="1">
              <a:lnSpc>
                <a:spcPct val="80000"/>
              </a:lnSpc>
              <a:buNone/>
            </a:pPr>
            <a:r>
              <a:rPr lang="fa-IR" sz="3400" dirty="0" smtClean="0">
                <a:cs typeface="B Nazanin" pitchFamily="2" charset="-78"/>
              </a:rPr>
              <a:t>راه حل خود را مجددا ارزیابی کنید.آیا آن تمامی جنبه های مسئله را پوشش می دهد؟ اگر چنین است آن را عملی کنید</a:t>
            </a:r>
            <a:endParaRPr lang="en-US" sz="3400" dirty="0" smtClean="0">
              <a:cs typeface="B Nazanin" pitchFamily="2" charset="-78"/>
            </a:endParaRPr>
          </a:p>
          <a:p>
            <a:pPr algn="r" rtl="1">
              <a:lnSpc>
                <a:spcPct val="80000"/>
              </a:lnSpc>
              <a:buNone/>
            </a:pPr>
            <a:r>
              <a:rPr lang="en-US" dirty="0" smtClean="0"/>
              <a:t> </a:t>
            </a:r>
          </a:p>
          <a:p>
            <a:pPr algn="r" rtl="1">
              <a:lnSpc>
                <a:spcPct val="80000"/>
              </a:lnSpc>
            </a:pPr>
            <a:endParaRPr lang="en-US" dirty="0" smtClean="0"/>
          </a:p>
          <a:p>
            <a:pPr algn="r" rtl="1">
              <a:buNone/>
              <a:defRPr/>
            </a:pPr>
            <a:r>
              <a:rPr lang="fa-IR" sz="4000" b="1" dirty="0" smtClean="0">
                <a:cs typeface="B Nazanin" pitchFamily="2" charset="-78"/>
              </a:rPr>
              <a:t>7.ارزیابی راه حل</a:t>
            </a:r>
          </a:p>
          <a:p>
            <a:pPr algn="r" rtl="1">
              <a:buNone/>
              <a:defRPr/>
            </a:pPr>
            <a:r>
              <a:rPr lang="fa-IR" sz="3400" dirty="0" smtClean="0">
                <a:cs typeface="B Nazanin" pitchFamily="2" charset="-78"/>
              </a:rPr>
              <a:t>آیا راه حل شما کارساز بوده؟ آیا آن تمام مشکلات را بر طرف کرده؟ اگر این گونه نیست تسلیم نشوید. دوباره به تحلیل داده ها بپردازید تا به یک راه حل درست برسید.</a:t>
            </a:r>
            <a:endParaRPr lang="en-US" sz="3400" dirty="0" smtClean="0">
              <a:cs typeface="B Nazanin" pitchFamily="2" charset="-78"/>
            </a:endParaRPr>
          </a:p>
          <a:p>
            <a:pPr algn="r" rtl="1">
              <a:lnSpc>
                <a:spcPct val="80000"/>
              </a:lnSpc>
              <a:buNone/>
            </a:pPr>
            <a:r>
              <a:rPr lang="en-US" sz="3600" b="1" dirty="0" smtClean="0"/>
              <a:t> </a:t>
            </a:r>
            <a:endParaRPr lang="en-US" dirty="0" smtClean="0"/>
          </a:p>
          <a:p>
            <a:pPr algn="r" rtl="1"/>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Horizontal)">
                                      <p:cBhvr>
                                        <p:cTn id="7" dur="500"/>
                                        <p:tgtEl>
                                          <p:spTgt spid="3">
                                            <p:txEl>
                                              <p:pRg st="1" end="1"/>
                                            </p:txEl>
                                          </p:spTgt>
                                        </p:tgtEl>
                                      </p:cBhvr>
                                    </p:animEffect>
                                  </p:childTnLst>
                                </p:cTn>
                              </p:par>
                              <p:par>
                                <p:cTn id="8" presetID="16" presetClass="entr" presetSubtype="2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Horizontal)">
                                      <p:cBhvr>
                                        <p:cTn id="10" dur="500"/>
                                        <p:tgtEl>
                                          <p:spTgt spid="3">
                                            <p:txEl>
                                              <p:pRg st="2" end="2"/>
                                            </p:txEl>
                                          </p:spTgt>
                                        </p:tgtEl>
                                      </p:cBhvr>
                                    </p:animEffect>
                                  </p:childTnLst>
                                </p:cTn>
                              </p:par>
                              <p:par>
                                <p:cTn id="11" presetID="16" presetClass="entr" presetSubtype="2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Horizontal)">
                                      <p:cBhvr>
                                        <p:cTn id="13" dur="500"/>
                                        <p:tgtEl>
                                          <p:spTgt spid="3">
                                            <p:txEl>
                                              <p:pRg st="3" end="3"/>
                                            </p:txEl>
                                          </p:spTgt>
                                        </p:tgtEl>
                                      </p:cBhvr>
                                    </p:animEffect>
                                  </p:childTnLst>
                                </p:cTn>
                              </p:par>
                            </p:childTnLst>
                          </p:cTn>
                        </p:par>
                        <p:par>
                          <p:cTn id="14" fill="hold">
                            <p:stCondLst>
                              <p:cond delay="500"/>
                            </p:stCondLst>
                            <p:childTnLst>
                              <p:par>
                                <p:cTn id="15" presetID="16" presetClass="entr" presetSubtype="26" fill="hold" nodeType="after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arn(inHorizontal)">
                                      <p:cBhvr>
                                        <p:cTn id="17" dur="500"/>
                                        <p:tgtEl>
                                          <p:spTgt spid="3">
                                            <p:txEl>
                                              <p:pRg st="5" end="5"/>
                                            </p:txEl>
                                          </p:spTgt>
                                        </p:tgtEl>
                                      </p:cBhvr>
                                    </p:animEffect>
                                  </p:childTnLst>
                                </p:cTn>
                              </p:par>
                              <p:par>
                                <p:cTn id="18" presetID="16" presetClass="entr" presetSubtype="26"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arn(inHorizontal)">
                                      <p:cBhvr>
                                        <p:cTn id="20" dur="500"/>
                                        <p:tgtEl>
                                          <p:spTgt spid="3">
                                            <p:txEl>
                                              <p:pRg st="6" end="6"/>
                                            </p:txEl>
                                          </p:spTgt>
                                        </p:tgtEl>
                                      </p:cBhvr>
                                    </p:animEffect>
                                  </p:childTnLst>
                                </p:cTn>
                              </p:par>
                              <p:par>
                                <p:cTn id="21" presetID="16" presetClass="entr" presetSubtype="26"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barn(inHorizontal)">
                                      <p:cBhvr>
                                        <p:cTn id="23" dur="500"/>
                                        <p:tgtEl>
                                          <p:spTgt spid="3">
                                            <p:txEl>
                                              <p:pRg st="7" end="7"/>
                                            </p:txEl>
                                          </p:spTgt>
                                        </p:tgtEl>
                                      </p:cBhvr>
                                    </p:animEffect>
                                  </p:childTnLst>
                                </p:cTn>
                              </p:par>
                            </p:childTnLst>
                          </p:cTn>
                        </p:par>
                        <p:par>
                          <p:cTn id="24" fill="hold">
                            <p:stCondLst>
                              <p:cond delay="1000"/>
                            </p:stCondLst>
                            <p:childTnLst>
                              <p:par>
                                <p:cTn id="25" presetID="16" presetClass="entr" presetSubtype="26" fill="hold" nodeType="after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arn(inHorizontal)">
                                      <p:cBhvr>
                                        <p:cTn id="27" dur="500"/>
                                        <p:tgtEl>
                                          <p:spTgt spid="3">
                                            <p:txEl>
                                              <p:pRg st="9" end="9"/>
                                            </p:txEl>
                                          </p:spTgt>
                                        </p:tgtEl>
                                      </p:cBhvr>
                                    </p:animEffect>
                                  </p:childTnLst>
                                </p:cTn>
                              </p:par>
                              <p:par>
                                <p:cTn id="28" presetID="16" presetClass="entr" presetSubtype="26"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barn(inHorizontal)">
                                      <p:cBhvr>
                                        <p:cTn id="30" dur="500"/>
                                        <p:tgtEl>
                                          <p:spTgt spid="3">
                                            <p:txEl>
                                              <p:pRg st="10" end="10"/>
                                            </p:txEl>
                                          </p:spTgt>
                                        </p:tgtEl>
                                      </p:cBhvr>
                                    </p:animEffect>
                                  </p:childTnLst>
                                </p:cTn>
                              </p:par>
                              <p:par>
                                <p:cTn id="31" presetID="16" presetClass="entr" presetSubtype="26"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animEffect transition="in" filter="barn(inHorizontal)">
                                      <p:cBhvr>
                                        <p:cTn id="3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aio\Desktop\CREATIVE\Creativity-and-Innovation-Quote-Creative-Corporate-cul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2" name="Picture 2" descr="C:\Users\me\Pictures\Linda2LR2009.jpg"/>
          <p:cNvPicPr>
            <a:picLocks noChangeAspect="1" noChangeArrowheads="1"/>
          </p:cNvPicPr>
          <p:nvPr/>
        </p:nvPicPr>
        <p:blipFill>
          <a:blip r:embed="rId3"/>
          <a:srcRect/>
          <a:stretch>
            <a:fillRect/>
          </a:stretch>
        </p:blipFill>
        <p:spPr bwMode="auto">
          <a:xfrm>
            <a:off x="6934200" y="1600200"/>
            <a:ext cx="2209800" cy="3166598"/>
          </a:xfrm>
          <a:prstGeom prst="rect">
            <a:avLst/>
          </a:prstGeom>
          <a:noFill/>
        </p:spPr>
      </p:pic>
    </p:spTree>
  </p:cSld>
  <p:clrMapOvr>
    <a:masterClrMapping/>
  </p:clrMapOvr>
  <p:transition>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CREATIVE\28649-interesting-material-of-commerce.jpg"/>
          <p:cNvPicPr>
            <a:picLocks noChangeAspect="1" noChangeArrowheads="1"/>
          </p:cNvPicPr>
          <p:nvPr/>
        </p:nvPicPr>
        <p:blipFill>
          <a:blip r:embed="rId2"/>
          <a:srcRect r="8000" b="8675"/>
          <a:stretch>
            <a:fillRect/>
          </a:stretch>
        </p:blipFill>
        <p:spPr bwMode="auto">
          <a:xfrm>
            <a:off x="2133600" y="1600200"/>
            <a:ext cx="7010400" cy="4813300"/>
          </a:xfrm>
          <a:prstGeom prst="rect">
            <a:avLst/>
          </a:prstGeom>
          <a:noFill/>
        </p:spPr>
      </p:pic>
      <p:sp>
        <p:nvSpPr>
          <p:cNvPr id="2" name="Title 1"/>
          <p:cNvSpPr>
            <a:spLocks noGrp="1"/>
          </p:cNvSpPr>
          <p:nvPr>
            <p:ph type="title"/>
          </p:nvPr>
        </p:nvSpPr>
        <p:spPr>
          <a:xfrm>
            <a:off x="3962400" y="1447800"/>
            <a:ext cx="5791200" cy="1143000"/>
          </a:xfrm>
        </p:spPr>
        <p:txBody>
          <a:bodyPr>
            <a:normAutofit/>
          </a:bodyPr>
          <a:lstStyle/>
          <a:p>
            <a:r>
              <a:rPr lang="fa-IR" sz="5400" dirty="0" smtClean="0"/>
              <a:t>ساخت:</a:t>
            </a:r>
            <a:endParaRPr lang="en-US" sz="5400" dirty="0"/>
          </a:p>
        </p:txBody>
      </p:sp>
      <p:sp>
        <p:nvSpPr>
          <p:cNvPr id="3" name="Content Placeholder 2"/>
          <p:cNvSpPr>
            <a:spLocks noGrp="1"/>
          </p:cNvSpPr>
          <p:nvPr>
            <p:ph idx="1"/>
          </p:nvPr>
        </p:nvSpPr>
        <p:spPr>
          <a:xfrm>
            <a:off x="457200" y="1143000"/>
            <a:ext cx="3657600" cy="5486400"/>
          </a:xfrm>
        </p:spPr>
        <p:txBody>
          <a:bodyPr>
            <a:normAutofit/>
          </a:bodyPr>
          <a:lstStyle/>
          <a:p>
            <a:pPr algn="r" rtl="1">
              <a:buFont typeface="Wingdings" pitchFamily="2" charset="2"/>
              <a:buChar char="ü"/>
            </a:pPr>
            <a:r>
              <a:rPr lang="fa-IR" b="1" dirty="0" smtClean="0">
                <a:cs typeface="B Nazanin" pitchFamily="2" charset="-78"/>
              </a:rPr>
              <a:t>پیوستن دو یا بیشتر یا ایده را به شکل یک چیز و یا ایده جدید</a:t>
            </a:r>
          </a:p>
          <a:p>
            <a:pPr algn="r" rtl="1">
              <a:buNone/>
            </a:pPr>
            <a:endParaRPr lang="fa-IR" b="1" dirty="0" smtClean="0">
              <a:cs typeface="B Nazanin" pitchFamily="2" charset="-78"/>
            </a:endParaRPr>
          </a:p>
          <a:p>
            <a:pPr algn="r" rtl="1">
              <a:buNone/>
            </a:pPr>
            <a:endParaRPr lang="fa-IR" b="1" dirty="0" smtClean="0">
              <a:cs typeface="B Nazanin" pitchFamily="2" charset="-78"/>
            </a:endParaRPr>
          </a:p>
          <a:p>
            <a:pPr algn="r" rtl="1">
              <a:buNone/>
            </a:pPr>
            <a:endParaRPr lang="fa-IR" b="1" dirty="0" smtClean="0">
              <a:cs typeface="B Nazanin" pitchFamily="2" charset="-78"/>
            </a:endParaRPr>
          </a:p>
          <a:p>
            <a:pPr algn="r" rtl="1">
              <a:buNone/>
            </a:pPr>
            <a:endParaRPr lang="fa-IR" b="1" dirty="0" smtClean="0">
              <a:cs typeface="B Nazanin" pitchFamily="2" charset="-78"/>
            </a:endParaRPr>
          </a:p>
          <a:p>
            <a:pPr algn="r" rtl="1">
              <a:buFont typeface="Wingdings" pitchFamily="2" charset="2"/>
              <a:buChar char="ü"/>
            </a:pPr>
            <a:r>
              <a:rPr lang="fa-IR" b="1" dirty="0" smtClean="0">
                <a:cs typeface="B Nazanin" pitchFamily="2" charset="-78"/>
              </a:rPr>
              <a:t>کنار هم قرار دادن چیزهای به ظاهر متفاوت با هم</a:t>
            </a:r>
            <a:endParaRPr lang="en-US" b="1" dirty="0" smtClean="0">
              <a:cs typeface="B Nazanin" pitchFamily="2" charset="-78"/>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5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3">
                                            <p:txEl>
                                              <p:pRg st="0" end="0"/>
                                            </p:txEl>
                                          </p:spTgt>
                                        </p:tgtEl>
                                        <p:attrNameLst>
                                          <p:attrName>ppt_x</p:attrName>
                                          <p:attrName>ppt_y</p:attrName>
                                        </p:attrNameLst>
                                      </p:cBhvr>
                                    </p:animMotion>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2" presetClass="entr" presetSubtype="0" fill="hold" nodeType="after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Scale>
                                      <p:cBhvr>
                                        <p:cTn id="13" dur="500" decel="50000" fill="hold">
                                          <p:stCondLst>
                                            <p:cond delay="0"/>
                                          </p:stCondLst>
                                        </p:cTn>
                                        <p:tgtEl>
                                          <p:spTgt spid="3">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500" decel="50000" fill="hold">
                                          <p:stCondLst>
                                            <p:cond delay="0"/>
                                          </p:stCondLst>
                                        </p:cTn>
                                        <p:tgtEl>
                                          <p:spTgt spid="3">
                                            <p:txEl>
                                              <p:pRg st="5" end="5"/>
                                            </p:txEl>
                                          </p:spTgt>
                                        </p:tgtEl>
                                        <p:attrNameLst>
                                          <p:attrName>ppt_x</p:attrName>
                                          <p:attrName>ppt_y</p:attrName>
                                        </p:attrNameLst>
                                      </p:cBhvr>
                                    </p:animMotion>
                                    <p:animEffect transition="in" filter="fade">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re_shadloo\Desktop\hilti.jpg"/>
          <p:cNvPicPr>
            <a:picLocks noChangeAspect="1" noChangeArrowheads="1"/>
          </p:cNvPicPr>
          <p:nvPr/>
        </p:nvPicPr>
        <p:blipFill>
          <a:blip r:embed="rId2"/>
          <a:srcRect l="2454" t="8363" r="52547" b="58182"/>
          <a:stretch>
            <a:fillRect/>
          </a:stretch>
        </p:blipFill>
        <p:spPr bwMode="auto">
          <a:xfrm>
            <a:off x="2121877" y="218902"/>
            <a:ext cx="7022123" cy="6639098"/>
          </a:xfrm>
          <a:prstGeom prst="rect">
            <a:avLst/>
          </a:prstGeom>
          <a:noFill/>
        </p:spPr>
      </p:pic>
      <p:sp>
        <p:nvSpPr>
          <p:cNvPr id="2" name="Title 1"/>
          <p:cNvSpPr>
            <a:spLocks noGrp="1"/>
          </p:cNvSpPr>
          <p:nvPr>
            <p:ph type="title"/>
          </p:nvPr>
        </p:nvSpPr>
        <p:spPr>
          <a:xfrm>
            <a:off x="1981200" y="152400"/>
            <a:ext cx="6629400" cy="762000"/>
          </a:xfrm>
        </p:spPr>
        <p:txBody>
          <a:bodyPr/>
          <a:lstStyle/>
          <a:p>
            <a:r>
              <a:rPr lang="fa-IR" dirty="0" smtClean="0"/>
              <a:t>ساخت:</a:t>
            </a:r>
            <a:endParaRPr lang="en-US" dirty="0"/>
          </a:p>
        </p:txBody>
      </p:sp>
      <p:sp>
        <p:nvSpPr>
          <p:cNvPr id="3" name="Content Placeholder 2"/>
          <p:cNvSpPr>
            <a:spLocks noGrp="1"/>
          </p:cNvSpPr>
          <p:nvPr>
            <p:ph idx="1"/>
          </p:nvPr>
        </p:nvSpPr>
        <p:spPr>
          <a:xfrm>
            <a:off x="0" y="838200"/>
            <a:ext cx="4419600" cy="4800600"/>
          </a:xfrm>
        </p:spPr>
        <p:txBody>
          <a:bodyPr>
            <a:normAutofit/>
          </a:bodyPr>
          <a:lstStyle/>
          <a:p>
            <a:pPr>
              <a:defRPr/>
            </a:pPr>
            <a:r>
              <a:rPr lang="en-US" sz="2400" dirty="0" smtClean="0"/>
              <a:t>Theorists</a:t>
            </a:r>
          </a:p>
          <a:p>
            <a:pPr lvl="1">
              <a:defRPr/>
            </a:pPr>
            <a:r>
              <a:rPr lang="en-US" sz="2400" b="1" dirty="0" smtClean="0"/>
              <a:t>Piaget &amp; Bloom</a:t>
            </a:r>
            <a:r>
              <a:rPr lang="en-US" sz="2400" dirty="0" smtClean="0"/>
              <a:t>; synthesis is one the highest forms of thinking—it exemplifies “higher order thinking.” </a:t>
            </a:r>
            <a:endParaRPr lang="fa-IR" sz="2400" dirty="0" smtClean="0"/>
          </a:p>
          <a:p>
            <a:pPr lvl="1">
              <a:defRPr/>
            </a:pPr>
            <a:endParaRPr lang="en-US" sz="2400" dirty="0" smtClean="0"/>
          </a:p>
          <a:p>
            <a:pPr lvl="1">
              <a:defRPr/>
            </a:pPr>
            <a:r>
              <a:rPr lang="en-US" sz="2400" b="1" dirty="0" smtClean="0"/>
              <a:t>Hegel;</a:t>
            </a:r>
            <a:r>
              <a:rPr lang="en-US" sz="2400" dirty="0" smtClean="0"/>
              <a:t> synthesis is one part of the dynamic of change</a:t>
            </a:r>
          </a:p>
          <a:p>
            <a:pPr lvl="1">
              <a:defRPr/>
            </a:pPr>
            <a:endParaRPr lang="en-US" sz="2400" b="1" dirty="0" smtClean="0"/>
          </a:p>
          <a:p>
            <a:endParaRPr lang="en-US" dirty="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5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37" presetClass="entr" presetSubtype="0"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45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37" presetClass="entr" presetSubtype="0"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anim calcmode="lin" valueType="num">
                                      <p:cBhvr>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45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vaio\Desktop\CREATIVE\creative thinking\creative-thinking-1-728.jpg"/>
          <p:cNvPicPr>
            <a:picLocks noChangeAspect="1" noChangeArrowheads="1"/>
          </p:cNvPicPr>
          <p:nvPr/>
        </p:nvPicPr>
        <p:blipFill>
          <a:blip r:embed="rId2"/>
          <a:srcRect l="10000" t="13333" r="23333" b="36667"/>
          <a:stretch>
            <a:fillRect/>
          </a:stretch>
        </p:blipFill>
        <p:spPr bwMode="auto">
          <a:xfrm>
            <a:off x="304800" y="228599"/>
            <a:ext cx="5791200" cy="3124201"/>
          </a:xfrm>
          <a:prstGeom prst="rect">
            <a:avLst/>
          </a:prstGeom>
          <a:noFill/>
        </p:spPr>
      </p:pic>
      <p:pic>
        <p:nvPicPr>
          <p:cNvPr id="7171" name="Picture 3" descr="C:\Users\vaio\Desktop\CREATIVE\creative thinking\creative-thinking-10-728.jpg"/>
          <p:cNvPicPr>
            <a:picLocks noChangeAspect="1" noChangeArrowheads="1"/>
          </p:cNvPicPr>
          <p:nvPr/>
        </p:nvPicPr>
        <p:blipFill>
          <a:blip r:embed="rId3"/>
          <a:srcRect t="25092" b="23626"/>
          <a:stretch>
            <a:fillRect/>
          </a:stretch>
        </p:blipFill>
        <p:spPr bwMode="auto">
          <a:xfrm>
            <a:off x="990600" y="3657600"/>
            <a:ext cx="7772400" cy="2895600"/>
          </a:xfrm>
          <a:prstGeom prst="rect">
            <a:avLst/>
          </a:prstGeom>
          <a:noFill/>
        </p:spPr>
      </p:pic>
    </p:spTree>
  </p:cSld>
  <p:clrMapOvr>
    <a:masterClrMapping/>
  </p:clrMapOvr>
  <p:transition>
    <p:split dir="in"/>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vaio\Desktop\CREATIVE\creative thinking\creative-thinking-11-728.jpg"/>
          <p:cNvPicPr>
            <a:picLocks noChangeAspect="1" noChangeArrowheads="1"/>
          </p:cNvPicPr>
          <p:nvPr/>
        </p:nvPicPr>
        <p:blipFill>
          <a:blip r:embed="rId2"/>
          <a:srcRect l="550" t="20696" b="23626"/>
          <a:stretch>
            <a:fillRect/>
          </a:stretch>
        </p:blipFill>
        <p:spPr bwMode="auto">
          <a:xfrm>
            <a:off x="0" y="1371600"/>
            <a:ext cx="9144000" cy="3810000"/>
          </a:xfrm>
          <a:prstGeom prst="rect">
            <a:avLst/>
          </a:prstGeom>
          <a:noFill/>
        </p:spPr>
      </p:pic>
      <p:pic>
        <p:nvPicPr>
          <p:cNvPr id="8195" name="Picture 3" descr="C:\Users\vaio\Desktop\CREATIVE\creative thinking\creative-thinking-12-728.jpg"/>
          <p:cNvPicPr>
            <a:picLocks noChangeAspect="1" noChangeArrowheads="1"/>
          </p:cNvPicPr>
          <p:nvPr/>
        </p:nvPicPr>
        <p:blipFill>
          <a:blip r:embed="rId3"/>
          <a:srcRect/>
          <a:stretch>
            <a:fillRect/>
          </a:stretch>
        </p:blipFill>
        <p:spPr bwMode="auto">
          <a:xfrm>
            <a:off x="2209800" y="0"/>
            <a:ext cx="6934200" cy="5200650"/>
          </a:xfrm>
          <a:prstGeom prst="rect">
            <a:avLst/>
          </a:prstGeom>
          <a:noFill/>
        </p:spPr>
      </p:pic>
      <p:pic>
        <p:nvPicPr>
          <p:cNvPr id="8196" name="Picture 4" descr="C:\Users\vaio\Desktop\CREATIVE\creative thinking\creative-thinking-13-728.jpg"/>
          <p:cNvPicPr>
            <a:picLocks noChangeAspect="1" noChangeArrowheads="1"/>
          </p:cNvPicPr>
          <p:nvPr/>
        </p:nvPicPr>
        <p:blipFill>
          <a:blip r:embed="rId4"/>
          <a:srcRect/>
          <a:stretch>
            <a:fillRect/>
          </a:stretch>
        </p:blipFill>
        <p:spPr bwMode="auto">
          <a:xfrm>
            <a:off x="1447800" y="457200"/>
            <a:ext cx="6934200" cy="5200650"/>
          </a:xfrm>
          <a:prstGeom prst="rect">
            <a:avLst/>
          </a:prstGeom>
          <a:noFill/>
        </p:spPr>
      </p:pic>
      <p:pic>
        <p:nvPicPr>
          <p:cNvPr id="8197" name="Picture 5" descr="C:\Users\vaio\Desktop\CREATIVE\creative thinking\creative-thinking-14-728.jpg"/>
          <p:cNvPicPr>
            <a:picLocks noChangeAspect="1" noChangeArrowheads="1"/>
          </p:cNvPicPr>
          <p:nvPr/>
        </p:nvPicPr>
        <p:blipFill>
          <a:blip r:embed="rId5"/>
          <a:srcRect/>
          <a:stretch>
            <a:fillRect/>
          </a:stretch>
        </p:blipFill>
        <p:spPr bwMode="auto">
          <a:xfrm>
            <a:off x="762000" y="914400"/>
            <a:ext cx="6934200" cy="5200650"/>
          </a:xfrm>
          <a:prstGeom prst="rect">
            <a:avLst/>
          </a:prstGeom>
          <a:noFill/>
        </p:spPr>
      </p:pic>
      <p:pic>
        <p:nvPicPr>
          <p:cNvPr id="8198" name="Picture 6" descr="C:\Users\vaio\Desktop\CREATIVE\creative thinking\creative-thinking-15-728.jpg"/>
          <p:cNvPicPr>
            <a:picLocks noChangeAspect="1" noChangeArrowheads="1"/>
          </p:cNvPicPr>
          <p:nvPr/>
        </p:nvPicPr>
        <p:blipFill>
          <a:blip r:embed="rId6"/>
          <a:srcRect/>
          <a:stretch>
            <a:fillRect/>
          </a:stretch>
        </p:blipFill>
        <p:spPr bwMode="auto">
          <a:xfrm>
            <a:off x="0" y="1657350"/>
            <a:ext cx="6934200" cy="52006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0"/>
                                        <p:tgtEl>
                                          <p:spTgt spid="8195"/>
                                        </p:tgtEl>
                                      </p:cBhvr>
                                    </p:animEffect>
                                    <p:anim calcmode="lin" valueType="num">
                                      <p:cBhvr>
                                        <p:cTn id="8" dur="5000" fill="hold"/>
                                        <p:tgtEl>
                                          <p:spTgt spid="8195"/>
                                        </p:tgtEl>
                                        <p:attrNameLst>
                                          <p:attrName>ppt_x</p:attrName>
                                        </p:attrNameLst>
                                      </p:cBhvr>
                                      <p:tavLst>
                                        <p:tav tm="0">
                                          <p:val>
                                            <p:strVal val="#ppt_x"/>
                                          </p:val>
                                        </p:tav>
                                        <p:tav tm="100000">
                                          <p:val>
                                            <p:strVal val="#ppt_x"/>
                                          </p:val>
                                        </p:tav>
                                      </p:tavLst>
                                    </p:anim>
                                    <p:anim calcmode="lin" valueType="num">
                                      <p:cBhvr>
                                        <p:cTn id="9" dur="5000" fill="hold"/>
                                        <p:tgtEl>
                                          <p:spTgt spid="8195"/>
                                        </p:tgtEl>
                                        <p:attrNameLst>
                                          <p:attrName>ppt_y</p:attrName>
                                        </p:attrNameLst>
                                      </p:cBhvr>
                                      <p:tavLst>
                                        <p:tav tm="0">
                                          <p:val>
                                            <p:strVal val="#ppt_y+.1"/>
                                          </p:val>
                                        </p:tav>
                                        <p:tav tm="100000">
                                          <p:val>
                                            <p:strVal val="#ppt_y"/>
                                          </p:val>
                                        </p:tav>
                                      </p:tavLst>
                                    </p:anim>
                                  </p:childTnLst>
                                </p:cTn>
                              </p:par>
                            </p:childTnLst>
                          </p:cTn>
                        </p:par>
                        <p:par>
                          <p:cTn id="10" fill="hold">
                            <p:stCondLst>
                              <p:cond delay="5000"/>
                            </p:stCondLst>
                            <p:childTnLst>
                              <p:par>
                                <p:cTn id="11" presetID="47" presetClass="entr" presetSubtype="0" fill="hold" nodeType="after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fade">
                                      <p:cBhvr>
                                        <p:cTn id="13" dur="5000"/>
                                        <p:tgtEl>
                                          <p:spTgt spid="8196"/>
                                        </p:tgtEl>
                                      </p:cBhvr>
                                    </p:animEffect>
                                    <p:anim calcmode="lin" valueType="num">
                                      <p:cBhvr>
                                        <p:cTn id="14" dur="5000" fill="hold"/>
                                        <p:tgtEl>
                                          <p:spTgt spid="8196"/>
                                        </p:tgtEl>
                                        <p:attrNameLst>
                                          <p:attrName>ppt_x</p:attrName>
                                        </p:attrNameLst>
                                      </p:cBhvr>
                                      <p:tavLst>
                                        <p:tav tm="0">
                                          <p:val>
                                            <p:strVal val="#ppt_x"/>
                                          </p:val>
                                        </p:tav>
                                        <p:tav tm="100000">
                                          <p:val>
                                            <p:strVal val="#ppt_x"/>
                                          </p:val>
                                        </p:tav>
                                      </p:tavLst>
                                    </p:anim>
                                    <p:anim calcmode="lin" valueType="num">
                                      <p:cBhvr>
                                        <p:cTn id="15" dur="5000" fill="hold"/>
                                        <p:tgtEl>
                                          <p:spTgt spid="8196"/>
                                        </p:tgtEl>
                                        <p:attrNameLst>
                                          <p:attrName>ppt_y</p:attrName>
                                        </p:attrNameLst>
                                      </p:cBhvr>
                                      <p:tavLst>
                                        <p:tav tm="0">
                                          <p:val>
                                            <p:strVal val="#ppt_y-.1"/>
                                          </p:val>
                                        </p:tav>
                                        <p:tav tm="100000">
                                          <p:val>
                                            <p:strVal val="#ppt_y"/>
                                          </p:val>
                                        </p:tav>
                                      </p:tavLst>
                                    </p:anim>
                                  </p:childTnLst>
                                </p:cTn>
                              </p:par>
                            </p:childTnLst>
                          </p:cTn>
                        </p:par>
                        <p:par>
                          <p:cTn id="16" fill="hold">
                            <p:stCondLst>
                              <p:cond delay="10000"/>
                            </p:stCondLst>
                            <p:childTnLst>
                              <p:par>
                                <p:cTn id="17" presetID="42" presetClass="entr" presetSubtype="0" fill="hold" nodeType="afterEffect">
                                  <p:stCondLst>
                                    <p:cond delay="0"/>
                                  </p:stCondLst>
                                  <p:childTnLst>
                                    <p:set>
                                      <p:cBhvr>
                                        <p:cTn id="18" dur="1" fill="hold">
                                          <p:stCondLst>
                                            <p:cond delay="0"/>
                                          </p:stCondLst>
                                        </p:cTn>
                                        <p:tgtEl>
                                          <p:spTgt spid="8197"/>
                                        </p:tgtEl>
                                        <p:attrNameLst>
                                          <p:attrName>style.visibility</p:attrName>
                                        </p:attrNameLst>
                                      </p:cBhvr>
                                      <p:to>
                                        <p:strVal val="visible"/>
                                      </p:to>
                                    </p:set>
                                    <p:animEffect transition="in" filter="fade">
                                      <p:cBhvr>
                                        <p:cTn id="19" dur="5000"/>
                                        <p:tgtEl>
                                          <p:spTgt spid="8197"/>
                                        </p:tgtEl>
                                      </p:cBhvr>
                                    </p:animEffect>
                                    <p:anim calcmode="lin" valueType="num">
                                      <p:cBhvr>
                                        <p:cTn id="20" dur="5000" fill="hold"/>
                                        <p:tgtEl>
                                          <p:spTgt spid="8197"/>
                                        </p:tgtEl>
                                        <p:attrNameLst>
                                          <p:attrName>ppt_x</p:attrName>
                                        </p:attrNameLst>
                                      </p:cBhvr>
                                      <p:tavLst>
                                        <p:tav tm="0">
                                          <p:val>
                                            <p:strVal val="#ppt_x"/>
                                          </p:val>
                                        </p:tav>
                                        <p:tav tm="100000">
                                          <p:val>
                                            <p:strVal val="#ppt_x"/>
                                          </p:val>
                                        </p:tav>
                                      </p:tavLst>
                                    </p:anim>
                                    <p:anim calcmode="lin" valueType="num">
                                      <p:cBhvr>
                                        <p:cTn id="21" dur="5000" fill="hold"/>
                                        <p:tgtEl>
                                          <p:spTgt spid="8197"/>
                                        </p:tgtEl>
                                        <p:attrNameLst>
                                          <p:attrName>ppt_y</p:attrName>
                                        </p:attrNameLst>
                                      </p:cBhvr>
                                      <p:tavLst>
                                        <p:tav tm="0">
                                          <p:val>
                                            <p:strVal val="#ppt_y+.1"/>
                                          </p:val>
                                        </p:tav>
                                        <p:tav tm="100000">
                                          <p:val>
                                            <p:strVal val="#ppt_y"/>
                                          </p:val>
                                        </p:tav>
                                      </p:tavLst>
                                    </p:anim>
                                  </p:childTnLst>
                                </p:cTn>
                              </p:par>
                            </p:childTnLst>
                          </p:cTn>
                        </p:par>
                        <p:par>
                          <p:cTn id="22" fill="hold">
                            <p:stCondLst>
                              <p:cond delay="15000"/>
                            </p:stCondLst>
                            <p:childTnLst>
                              <p:par>
                                <p:cTn id="23" presetID="47" presetClass="entr" presetSubtype="0" fill="hold" nodeType="afterEffect">
                                  <p:stCondLst>
                                    <p:cond delay="0"/>
                                  </p:stCondLst>
                                  <p:childTnLst>
                                    <p:set>
                                      <p:cBhvr>
                                        <p:cTn id="24" dur="1" fill="hold">
                                          <p:stCondLst>
                                            <p:cond delay="0"/>
                                          </p:stCondLst>
                                        </p:cTn>
                                        <p:tgtEl>
                                          <p:spTgt spid="8198"/>
                                        </p:tgtEl>
                                        <p:attrNameLst>
                                          <p:attrName>style.visibility</p:attrName>
                                        </p:attrNameLst>
                                      </p:cBhvr>
                                      <p:to>
                                        <p:strVal val="visible"/>
                                      </p:to>
                                    </p:set>
                                    <p:animEffect transition="in" filter="fade">
                                      <p:cBhvr>
                                        <p:cTn id="25" dur="5000"/>
                                        <p:tgtEl>
                                          <p:spTgt spid="8198"/>
                                        </p:tgtEl>
                                      </p:cBhvr>
                                    </p:animEffect>
                                    <p:anim calcmode="lin" valueType="num">
                                      <p:cBhvr>
                                        <p:cTn id="26" dur="5000" fill="hold"/>
                                        <p:tgtEl>
                                          <p:spTgt spid="8198"/>
                                        </p:tgtEl>
                                        <p:attrNameLst>
                                          <p:attrName>ppt_x</p:attrName>
                                        </p:attrNameLst>
                                      </p:cBhvr>
                                      <p:tavLst>
                                        <p:tav tm="0">
                                          <p:val>
                                            <p:strVal val="#ppt_x"/>
                                          </p:val>
                                        </p:tav>
                                        <p:tav tm="100000">
                                          <p:val>
                                            <p:strVal val="#ppt_x"/>
                                          </p:val>
                                        </p:tav>
                                      </p:tavLst>
                                    </p:anim>
                                    <p:anim calcmode="lin" valueType="num">
                                      <p:cBhvr>
                                        <p:cTn id="27" dur="5000" fill="hold"/>
                                        <p:tgtEl>
                                          <p:spTgt spid="81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vaio\Desktop\CREATIVE\creative thinking\creative-thinking-16-728.jpg"/>
          <p:cNvPicPr>
            <a:picLocks noChangeAspect="1" noChangeArrowheads="1"/>
          </p:cNvPicPr>
          <p:nvPr/>
        </p:nvPicPr>
        <p:blipFill>
          <a:blip r:embed="rId2"/>
          <a:srcRect t="17766" b="20696"/>
          <a:stretch>
            <a:fillRect/>
          </a:stretch>
        </p:blipFill>
        <p:spPr bwMode="auto">
          <a:xfrm>
            <a:off x="0" y="1371600"/>
            <a:ext cx="9144000" cy="3886200"/>
          </a:xfrm>
          <a:prstGeom prst="rect">
            <a:avLst/>
          </a:prstGeom>
          <a:noFill/>
        </p:spPr>
      </p:pic>
      <p:pic>
        <p:nvPicPr>
          <p:cNvPr id="9219" name="Picture 3" descr="C:\Users\vaio\Desktop\CREATIVE\creative thinking\creative-thinking-17-728.jpg"/>
          <p:cNvPicPr>
            <a:picLocks noChangeAspect="1" noChangeArrowheads="1"/>
          </p:cNvPicPr>
          <p:nvPr/>
        </p:nvPicPr>
        <p:blipFill>
          <a:blip r:embed="rId3"/>
          <a:srcRect/>
          <a:stretch>
            <a:fillRect/>
          </a:stretch>
        </p:blipFill>
        <p:spPr bwMode="auto">
          <a:xfrm>
            <a:off x="0" y="1657350"/>
            <a:ext cx="6934200" cy="5200650"/>
          </a:xfrm>
          <a:prstGeom prst="rect">
            <a:avLst/>
          </a:prstGeom>
          <a:noFill/>
        </p:spPr>
      </p:pic>
      <p:pic>
        <p:nvPicPr>
          <p:cNvPr id="9220" name="Picture 4" descr="C:\Users\vaio\Desktop\CREATIVE\creative thinking\creative-thinking-18-728.jpg"/>
          <p:cNvPicPr>
            <a:picLocks noChangeAspect="1" noChangeArrowheads="1"/>
          </p:cNvPicPr>
          <p:nvPr/>
        </p:nvPicPr>
        <p:blipFill>
          <a:blip r:embed="rId4"/>
          <a:srcRect/>
          <a:stretch>
            <a:fillRect/>
          </a:stretch>
        </p:blipFill>
        <p:spPr bwMode="auto">
          <a:xfrm>
            <a:off x="381000" y="1295400"/>
            <a:ext cx="6934200" cy="5200650"/>
          </a:xfrm>
          <a:prstGeom prst="rect">
            <a:avLst/>
          </a:prstGeom>
          <a:noFill/>
        </p:spPr>
      </p:pic>
      <p:pic>
        <p:nvPicPr>
          <p:cNvPr id="9221" name="Picture 5" descr="C:\Users\vaio\Desktop\CREATIVE\creative thinking\creative-thinking-19-728.jpg"/>
          <p:cNvPicPr>
            <a:picLocks noChangeAspect="1" noChangeArrowheads="1"/>
          </p:cNvPicPr>
          <p:nvPr/>
        </p:nvPicPr>
        <p:blipFill>
          <a:blip r:embed="rId5"/>
          <a:srcRect/>
          <a:stretch>
            <a:fillRect/>
          </a:stretch>
        </p:blipFill>
        <p:spPr bwMode="auto">
          <a:xfrm>
            <a:off x="914400" y="914400"/>
            <a:ext cx="6934200" cy="5200650"/>
          </a:xfrm>
          <a:prstGeom prst="rect">
            <a:avLst/>
          </a:prstGeom>
          <a:noFill/>
        </p:spPr>
      </p:pic>
      <p:pic>
        <p:nvPicPr>
          <p:cNvPr id="9222" name="Picture 6" descr="C:\Users\vaio\Desktop\CREATIVE\creative thinking\creative-thinking-20-728.jpg"/>
          <p:cNvPicPr>
            <a:picLocks noChangeAspect="1" noChangeArrowheads="1"/>
          </p:cNvPicPr>
          <p:nvPr/>
        </p:nvPicPr>
        <p:blipFill>
          <a:blip r:embed="rId6"/>
          <a:srcRect/>
          <a:stretch>
            <a:fillRect/>
          </a:stretch>
        </p:blipFill>
        <p:spPr bwMode="auto">
          <a:xfrm>
            <a:off x="1447800" y="457200"/>
            <a:ext cx="6934200" cy="5200650"/>
          </a:xfrm>
          <a:prstGeom prst="rect">
            <a:avLst/>
          </a:prstGeom>
          <a:noFill/>
        </p:spPr>
      </p:pic>
      <p:pic>
        <p:nvPicPr>
          <p:cNvPr id="9223" name="Picture 7" descr="C:\Users\vaio\Desktop\CREATIVE\creative thinking\creative-thinking-21-728.jpg"/>
          <p:cNvPicPr>
            <a:picLocks noChangeAspect="1" noChangeArrowheads="1"/>
          </p:cNvPicPr>
          <p:nvPr/>
        </p:nvPicPr>
        <p:blipFill>
          <a:blip r:embed="rId7"/>
          <a:srcRect/>
          <a:stretch>
            <a:fillRect/>
          </a:stretch>
        </p:blipFill>
        <p:spPr bwMode="auto">
          <a:xfrm>
            <a:off x="2209800" y="0"/>
            <a:ext cx="6934200" cy="5200650"/>
          </a:xfrm>
          <a:prstGeom prst="rect">
            <a:avLst/>
          </a:prstGeom>
          <a:noFill/>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0" fill="hold"/>
                                        <p:tgtEl>
                                          <p:spTgt spid="9219"/>
                                        </p:tgtEl>
                                        <p:attrNameLst>
                                          <p:attrName>ppt_x</p:attrName>
                                        </p:attrNameLst>
                                      </p:cBhvr>
                                      <p:tavLst>
                                        <p:tav tm="0">
                                          <p:val>
                                            <p:strVal val="#ppt_x"/>
                                          </p:val>
                                        </p:tav>
                                        <p:tav tm="100000">
                                          <p:val>
                                            <p:strVal val="#ppt_x"/>
                                          </p:val>
                                        </p:tav>
                                      </p:tavLst>
                                    </p:anim>
                                    <p:anim calcmode="lin" valueType="num">
                                      <p:cBhvr additive="base">
                                        <p:cTn id="8" dur="5000" fill="hold"/>
                                        <p:tgtEl>
                                          <p:spTgt spid="9219"/>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7" presetClass="entr" presetSubtype="4" fill="hold" nodeType="afterEffect">
                                  <p:stCondLst>
                                    <p:cond delay="0"/>
                                  </p:stCondLst>
                                  <p:childTnLst>
                                    <p:set>
                                      <p:cBhvr>
                                        <p:cTn id="11" dur="1" fill="hold">
                                          <p:stCondLst>
                                            <p:cond delay="0"/>
                                          </p:stCondLst>
                                        </p:cTn>
                                        <p:tgtEl>
                                          <p:spTgt spid="9220"/>
                                        </p:tgtEl>
                                        <p:attrNameLst>
                                          <p:attrName>style.visibility</p:attrName>
                                        </p:attrNameLst>
                                      </p:cBhvr>
                                      <p:to>
                                        <p:strVal val="visible"/>
                                      </p:to>
                                    </p:set>
                                    <p:anim calcmode="lin" valueType="num">
                                      <p:cBhvr additive="base">
                                        <p:cTn id="12" dur="5000" fill="hold"/>
                                        <p:tgtEl>
                                          <p:spTgt spid="9220"/>
                                        </p:tgtEl>
                                        <p:attrNameLst>
                                          <p:attrName>ppt_x</p:attrName>
                                        </p:attrNameLst>
                                      </p:cBhvr>
                                      <p:tavLst>
                                        <p:tav tm="0">
                                          <p:val>
                                            <p:strVal val="#ppt_x"/>
                                          </p:val>
                                        </p:tav>
                                        <p:tav tm="100000">
                                          <p:val>
                                            <p:strVal val="#ppt_x"/>
                                          </p:val>
                                        </p:tav>
                                      </p:tavLst>
                                    </p:anim>
                                    <p:anim calcmode="lin" valueType="num">
                                      <p:cBhvr additive="base">
                                        <p:cTn id="13" dur="5000" fill="hold"/>
                                        <p:tgtEl>
                                          <p:spTgt spid="9220"/>
                                        </p:tgtEl>
                                        <p:attrNameLst>
                                          <p:attrName>ppt_y</p:attrName>
                                        </p:attrNameLst>
                                      </p:cBhvr>
                                      <p:tavLst>
                                        <p:tav tm="0">
                                          <p:val>
                                            <p:strVal val="1+#ppt_h/2"/>
                                          </p:val>
                                        </p:tav>
                                        <p:tav tm="100000">
                                          <p:val>
                                            <p:strVal val="#ppt_y"/>
                                          </p:val>
                                        </p:tav>
                                      </p:tavLst>
                                    </p:anim>
                                  </p:childTnLst>
                                </p:cTn>
                              </p:par>
                            </p:childTnLst>
                          </p:cTn>
                        </p:par>
                        <p:par>
                          <p:cTn id="14" fill="hold">
                            <p:stCondLst>
                              <p:cond delay="10000"/>
                            </p:stCondLst>
                            <p:childTnLst>
                              <p:par>
                                <p:cTn id="15" presetID="7" presetClass="entr" presetSubtype="4" fill="hold" nodeType="afterEffect">
                                  <p:stCondLst>
                                    <p:cond delay="0"/>
                                  </p:stCondLst>
                                  <p:childTnLst>
                                    <p:set>
                                      <p:cBhvr>
                                        <p:cTn id="16" dur="1" fill="hold">
                                          <p:stCondLst>
                                            <p:cond delay="0"/>
                                          </p:stCondLst>
                                        </p:cTn>
                                        <p:tgtEl>
                                          <p:spTgt spid="9221"/>
                                        </p:tgtEl>
                                        <p:attrNameLst>
                                          <p:attrName>style.visibility</p:attrName>
                                        </p:attrNameLst>
                                      </p:cBhvr>
                                      <p:to>
                                        <p:strVal val="visible"/>
                                      </p:to>
                                    </p:set>
                                    <p:anim calcmode="lin" valueType="num">
                                      <p:cBhvr additive="base">
                                        <p:cTn id="17" dur="5000" fill="hold"/>
                                        <p:tgtEl>
                                          <p:spTgt spid="9221"/>
                                        </p:tgtEl>
                                        <p:attrNameLst>
                                          <p:attrName>ppt_x</p:attrName>
                                        </p:attrNameLst>
                                      </p:cBhvr>
                                      <p:tavLst>
                                        <p:tav tm="0">
                                          <p:val>
                                            <p:strVal val="#ppt_x"/>
                                          </p:val>
                                        </p:tav>
                                        <p:tav tm="100000">
                                          <p:val>
                                            <p:strVal val="#ppt_x"/>
                                          </p:val>
                                        </p:tav>
                                      </p:tavLst>
                                    </p:anim>
                                    <p:anim calcmode="lin" valueType="num">
                                      <p:cBhvr additive="base">
                                        <p:cTn id="18" dur="5000" fill="hold"/>
                                        <p:tgtEl>
                                          <p:spTgt spid="9221"/>
                                        </p:tgtEl>
                                        <p:attrNameLst>
                                          <p:attrName>ppt_y</p:attrName>
                                        </p:attrNameLst>
                                      </p:cBhvr>
                                      <p:tavLst>
                                        <p:tav tm="0">
                                          <p:val>
                                            <p:strVal val="1+#ppt_h/2"/>
                                          </p:val>
                                        </p:tav>
                                        <p:tav tm="100000">
                                          <p:val>
                                            <p:strVal val="#ppt_y"/>
                                          </p:val>
                                        </p:tav>
                                      </p:tavLst>
                                    </p:anim>
                                  </p:childTnLst>
                                </p:cTn>
                              </p:par>
                            </p:childTnLst>
                          </p:cTn>
                        </p:par>
                        <p:par>
                          <p:cTn id="19" fill="hold">
                            <p:stCondLst>
                              <p:cond delay="15000"/>
                            </p:stCondLst>
                            <p:childTnLst>
                              <p:par>
                                <p:cTn id="20" presetID="7" presetClass="entr" presetSubtype="4" fill="hold" nodeType="afterEffect">
                                  <p:stCondLst>
                                    <p:cond delay="0"/>
                                  </p:stCondLst>
                                  <p:childTnLst>
                                    <p:set>
                                      <p:cBhvr>
                                        <p:cTn id="21" dur="1" fill="hold">
                                          <p:stCondLst>
                                            <p:cond delay="0"/>
                                          </p:stCondLst>
                                        </p:cTn>
                                        <p:tgtEl>
                                          <p:spTgt spid="9222"/>
                                        </p:tgtEl>
                                        <p:attrNameLst>
                                          <p:attrName>style.visibility</p:attrName>
                                        </p:attrNameLst>
                                      </p:cBhvr>
                                      <p:to>
                                        <p:strVal val="visible"/>
                                      </p:to>
                                    </p:set>
                                    <p:anim calcmode="lin" valueType="num">
                                      <p:cBhvr additive="base">
                                        <p:cTn id="22" dur="5000" fill="hold"/>
                                        <p:tgtEl>
                                          <p:spTgt spid="9222"/>
                                        </p:tgtEl>
                                        <p:attrNameLst>
                                          <p:attrName>ppt_x</p:attrName>
                                        </p:attrNameLst>
                                      </p:cBhvr>
                                      <p:tavLst>
                                        <p:tav tm="0">
                                          <p:val>
                                            <p:strVal val="#ppt_x"/>
                                          </p:val>
                                        </p:tav>
                                        <p:tav tm="100000">
                                          <p:val>
                                            <p:strVal val="#ppt_x"/>
                                          </p:val>
                                        </p:tav>
                                      </p:tavLst>
                                    </p:anim>
                                    <p:anim calcmode="lin" valueType="num">
                                      <p:cBhvr additive="base">
                                        <p:cTn id="23" dur="5000" fill="hold"/>
                                        <p:tgtEl>
                                          <p:spTgt spid="9222"/>
                                        </p:tgtEl>
                                        <p:attrNameLst>
                                          <p:attrName>ppt_y</p:attrName>
                                        </p:attrNameLst>
                                      </p:cBhvr>
                                      <p:tavLst>
                                        <p:tav tm="0">
                                          <p:val>
                                            <p:strVal val="1+#ppt_h/2"/>
                                          </p:val>
                                        </p:tav>
                                        <p:tav tm="100000">
                                          <p:val>
                                            <p:strVal val="#ppt_y"/>
                                          </p:val>
                                        </p:tav>
                                      </p:tavLst>
                                    </p:anim>
                                  </p:childTnLst>
                                </p:cTn>
                              </p:par>
                            </p:childTnLst>
                          </p:cTn>
                        </p:par>
                        <p:par>
                          <p:cTn id="24" fill="hold">
                            <p:stCondLst>
                              <p:cond delay="20000"/>
                            </p:stCondLst>
                            <p:childTnLst>
                              <p:par>
                                <p:cTn id="25" presetID="7" presetClass="entr" presetSubtype="4" fill="hold" nodeType="afterEffect">
                                  <p:stCondLst>
                                    <p:cond delay="0"/>
                                  </p:stCondLst>
                                  <p:childTnLst>
                                    <p:set>
                                      <p:cBhvr>
                                        <p:cTn id="26" dur="1" fill="hold">
                                          <p:stCondLst>
                                            <p:cond delay="0"/>
                                          </p:stCondLst>
                                        </p:cTn>
                                        <p:tgtEl>
                                          <p:spTgt spid="9223"/>
                                        </p:tgtEl>
                                        <p:attrNameLst>
                                          <p:attrName>style.visibility</p:attrName>
                                        </p:attrNameLst>
                                      </p:cBhvr>
                                      <p:to>
                                        <p:strVal val="visible"/>
                                      </p:to>
                                    </p:set>
                                    <p:anim calcmode="lin" valueType="num">
                                      <p:cBhvr additive="base">
                                        <p:cTn id="27" dur="5000" fill="hold"/>
                                        <p:tgtEl>
                                          <p:spTgt spid="9223"/>
                                        </p:tgtEl>
                                        <p:attrNameLst>
                                          <p:attrName>ppt_x</p:attrName>
                                        </p:attrNameLst>
                                      </p:cBhvr>
                                      <p:tavLst>
                                        <p:tav tm="0">
                                          <p:val>
                                            <p:strVal val="#ppt_x"/>
                                          </p:val>
                                        </p:tav>
                                        <p:tav tm="100000">
                                          <p:val>
                                            <p:strVal val="#ppt_x"/>
                                          </p:val>
                                        </p:tav>
                                      </p:tavLst>
                                    </p:anim>
                                    <p:anim calcmode="lin" valueType="num">
                                      <p:cBhvr additive="base">
                                        <p:cTn id="28" dur="5000" fill="hold"/>
                                        <p:tgtEl>
                                          <p:spTgt spid="92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vaio\Desktop\creativity\CREATIVE\28825-interesting-material-of-commerce.jpg"/>
          <p:cNvPicPr>
            <a:picLocks noChangeAspect="1" noChangeArrowheads="1"/>
          </p:cNvPicPr>
          <p:nvPr/>
        </p:nvPicPr>
        <p:blipFill>
          <a:blip r:embed="rId2"/>
          <a:srcRect l="5480" b="8121"/>
          <a:stretch>
            <a:fillRect/>
          </a:stretch>
        </p:blipFill>
        <p:spPr bwMode="auto">
          <a:xfrm>
            <a:off x="0" y="1447800"/>
            <a:ext cx="6571845" cy="4419600"/>
          </a:xfrm>
          <a:prstGeom prst="rect">
            <a:avLst/>
          </a:prstGeom>
          <a:noFill/>
        </p:spPr>
      </p:pic>
      <p:sp>
        <p:nvSpPr>
          <p:cNvPr id="2" name="Title 1"/>
          <p:cNvSpPr>
            <a:spLocks noGrp="1"/>
          </p:cNvSpPr>
          <p:nvPr>
            <p:ph type="title"/>
          </p:nvPr>
        </p:nvSpPr>
        <p:spPr>
          <a:xfrm>
            <a:off x="457200" y="274638"/>
            <a:ext cx="8229600" cy="639762"/>
          </a:xfrm>
        </p:spPr>
        <p:txBody>
          <a:bodyPr>
            <a:normAutofit fontScale="90000"/>
          </a:bodyPr>
          <a:lstStyle/>
          <a:p>
            <a:r>
              <a:rPr lang="ar-SA" dirty="0" smtClean="0">
                <a:cs typeface="B Nazanin" pitchFamily="2" charset="-78"/>
              </a:rPr>
              <a:t>تكنيك هاي خلاقيت</a:t>
            </a:r>
            <a:endParaRPr lang="en-US" dirty="0">
              <a:cs typeface="B Nazanin" pitchFamily="2" charset="-78"/>
            </a:endParaRPr>
          </a:p>
        </p:txBody>
      </p:sp>
      <p:sp>
        <p:nvSpPr>
          <p:cNvPr id="3" name="Content Placeholder 2"/>
          <p:cNvSpPr>
            <a:spLocks noGrp="1"/>
          </p:cNvSpPr>
          <p:nvPr>
            <p:ph idx="1"/>
          </p:nvPr>
        </p:nvSpPr>
        <p:spPr>
          <a:xfrm>
            <a:off x="152400" y="990600"/>
            <a:ext cx="8534400" cy="5486400"/>
          </a:xfrm>
        </p:spPr>
        <p:txBody>
          <a:bodyPr>
            <a:normAutofit/>
          </a:bodyPr>
          <a:lstStyle/>
          <a:p>
            <a:pPr algn="r" rtl="1">
              <a:buNone/>
            </a:pPr>
            <a:r>
              <a:rPr lang="en-US" sz="2200" b="1" dirty="0" smtClean="0">
                <a:cs typeface="B Nazanin" pitchFamily="2" charset="-78"/>
              </a:rPr>
              <a:t>Substitution</a:t>
            </a:r>
            <a:r>
              <a:rPr lang="ar-SA" sz="2200" b="1" dirty="0" smtClean="0">
                <a:cs typeface="B Nazanin" pitchFamily="2" charset="-78"/>
              </a:rPr>
              <a:t>جانشين ساز</a:t>
            </a:r>
            <a:r>
              <a:rPr lang="fa-IR" sz="2200" b="1" dirty="0" smtClean="0">
                <a:cs typeface="B Nazanin" pitchFamily="2" charset="-78"/>
              </a:rPr>
              <a:t>ی</a:t>
            </a:r>
            <a:endParaRPr lang="en-US" sz="2200" b="1" dirty="0" smtClean="0">
              <a:cs typeface="B Nazanin" pitchFamily="2" charset="-78"/>
            </a:endParaRPr>
          </a:p>
          <a:p>
            <a:pPr algn="r" rtl="1">
              <a:buNone/>
            </a:pPr>
            <a:r>
              <a:rPr lang="en-US" sz="2200" b="1" dirty="0" smtClean="0">
                <a:cs typeface="B Nazanin" pitchFamily="2" charset="-78"/>
              </a:rPr>
              <a:t>Combine</a:t>
            </a:r>
            <a:r>
              <a:rPr lang="ar-SA" sz="2200" b="1" dirty="0" smtClean="0">
                <a:cs typeface="B Nazanin" pitchFamily="2" charset="-78"/>
              </a:rPr>
              <a:t>تركيب كرد ن</a:t>
            </a:r>
          </a:p>
          <a:p>
            <a:pPr algn="r" rtl="1">
              <a:buNone/>
            </a:pPr>
            <a:r>
              <a:rPr lang="en-US" sz="2200" b="1" dirty="0" smtClean="0">
                <a:cs typeface="B Nazanin" pitchFamily="2" charset="-78"/>
              </a:rPr>
              <a:t>Adapt</a:t>
            </a:r>
            <a:r>
              <a:rPr lang="fa-IR" sz="2200" b="1" dirty="0" smtClean="0">
                <a:cs typeface="B Nazanin" pitchFamily="2" charset="-78"/>
              </a:rPr>
              <a:t> </a:t>
            </a:r>
            <a:r>
              <a:rPr lang="ar-SA" sz="2200" b="1" dirty="0" smtClean="0">
                <a:cs typeface="B Nazanin" pitchFamily="2" charset="-78"/>
              </a:rPr>
              <a:t>رفاه- </a:t>
            </a:r>
            <a:r>
              <a:rPr lang="fa-IR" sz="2200" b="1" dirty="0" smtClean="0">
                <a:cs typeface="B Nazanin" pitchFamily="2" charset="-78"/>
              </a:rPr>
              <a:t>سازش-</a:t>
            </a:r>
            <a:r>
              <a:rPr lang="ar-SA" sz="2200" b="1" dirty="0" smtClean="0">
                <a:cs typeface="B Nazanin" pitchFamily="2" charset="-78"/>
              </a:rPr>
              <a:t> تعديل كردن</a:t>
            </a:r>
          </a:p>
          <a:p>
            <a:pPr algn="r" rtl="1">
              <a:buNone/>
            </a:pPr>
            <a:r>
              <a:rPr lang="en-US" sz="2200" b="1" dirty="0" err="1" smtClean="0">
                <a:cs typeface="B Nazanin" pitchFamily="2" charset="-78"/>
              </a:rPr>
              <a:t>Maginfy</a:t>
            </a:r>
            <a:r>
              <a:rPr lang="fa-IR" sz="2200" dirty="0" smtClean="0">
                <a:cs typeface="B Nazanin" pitchFamily="2" charset="-78"/>
              </a:rPr>
              <a:t>   </a:t>
            </a:r>
            <a:r>
              <a:rPr lang="ar-SA" sz="2200" b="1" dirty="0" smtClean="0">
                <a:cs typeface="B Nazanin" pitchFamily="2" charset="-78"/>
              </a:rPr>
              <a:t>بزرگ ساز</a:t>
            </a:r>
            <a:r>
              <a:rPr lang="fa-IR" sz="2200" b="1" dirty="0" smtClean="0">
                <a:cs typeface="B Nazanin" pitchFamily="2" charset="-78"/>
              </a:rPr>
              <a:t>ی</a:t>
            </a:r>
          </a:p>
          <a:p>
            <a:pPr algn="r" rtl="1">
              <a:buNone/>
            </a:pPr>
            <a:r>
              <a:rPr lang="en-US" sz="2200" b="1" dirty="0" smtClean="0">
                <a:cs typeface="B Nazanin" pitchFamily="2" charset="-78"/>
              </a:rPr>
              <a:t>Put  to  other  uses</a:t>
            </a:r>
            <a:r>
              <a:rPr lang="ar-SA" sz="2200" b="1" dirty="0" smtClean="0">
                <a:cs typeface="B Nazanin" pitchFamily="2" charset="-78"/>
              </a:rPr>
              <a:t>استفاده در سايرموارد </a:t>
            </a:r>
            <a:endParaRPr lang="fa-IR" sz="2200" b="1" dirty="0" smtClean="0">
              <a:cs typeface="B Nazanin" pitchFamily="2" charset="-78"/>
            </a:endParaRPr>
          </a:p>
          <a:p>
            <a:pPr algn="r" rtl="1">
              <a:buNone/>
            </a:pPr>
            <a:r>
              <a:rPr lang="en-US" sz="2200" b="1" dirty="0" err="1" smtClean="0">
                <a:cs typeface="B Nazanin" pitchFamily="2" charset="-78"/>
              </a:rPr>
              <a:t>Ellimination</a:t>
            </a:r>
            <a:r>
              <a:rPr lang="ar-SA" sz="2200" b="1" dirty="0" smtClean="0">
                <a:cs typeface="B Nazanin" pitchFamily="2" charset="-78"/>
              </a:rPr>
              <a:t>حذف كرد</a:t>
            </a:r>
            <a:r>
              <a:rPr lang="fa-IR" sz="2200" b="1" dirty="0" smtClean="0">
                <a:cs typeface="B Nazanin" pitchFamily="2" charset="-78"/>
              </a:rPr>
              <a:t>ن</a:t>
            </a:r>
            <a:endParaRPr lang="en-US" sz="2200" b="1" dirty="0" smtClean="0">
              <a:cs typeface="B Nazanin" pitchFamily="2" charset="-78"/>
            </a:endParaRPr>
          </a:p>
          <a:p>
            <a:pPr algn="r" rtl="1">
              <a:buNone/>
            </a:pPr>
            <a:r>
              <a:rPr lang="en-US" sz="2200" b="1" dirty="0" smtClean="0">
                <a:cs typeface="B Nazanin" pitchFamily="2" charset="-78"/>
              </a:rPr>
              <a:t>Reverse</a:t>
            </a:r>
            <a:r>
              <a:rPr lang="ar-SA" sz="2200" b="1" dirty="0" smtClean="0">
                <a:cs typeface="B Nazanin" pitchFamily="2" charset="-78"/>
              </a:rPr>
              <a:t>معكوس سازي</a:t>
            </a:r>
            <a:endParaRPr lang="fa-IR" sz="2200" b="1" dirty="0" smtClean="0">
              <a:cs typeface="B Nazanin" pitchFamily="2" charset="-78"/>
            </a:endParaRPr>
          </a:p>
          <a:p>
            <a:pPr algn="r" rtl="1">
              <a:buNone/>
            </a:pPr>
            <a:endParaRPr lang="en-US" sz="2200" b="1" dirty="0" smtClean="0">
              <a:solidFill>
                <a:schemeClr val="tx2"/>
              </a:solidFill>
              <a:cs typeface="B Nazanin" pitchFamily="2" charset="-78"/>
            </a:endParaRPr>
          </a:p>
          <a:p>
            <a:pPr marL="0" indent="0" algn="r" rtl="1">
              <a:lnSpc>
                <a:spcPct val="90000"/>
              </a:lnSpc>
              <a:spcBef>
                <a:spcPct val="0"/>
              </a:spcBef>
              <a:buClrTx/>
              <a:buSzTx/>
              <a:buFontTx/>
              <a:buNone/>
            </a:pPr>
            <a:endParaRPr lang="ar-SA" sz="2200" b="1" dirty="0" smtClean="0">
              <a:solidFill>
                <a:schemeClr val="tx2"/>
              </a:solidFill>
              <a:cs typeface="B Nazanin" pitchFamily="2" charset="-78"/>
            </a:endParaRPr>
          </a:p>
          <a:p>
            <a:pPr marL="0" indent="0" algn="r" rtl="1">
              <a:lnSpc>
                <a:spcPct val="90000"/>
              </a:lnSpc>
              <a:spcBef>
                <a:spcPct val="0"/>
              </a:spcBef>
              <a:buClrTx/>
              <a:buSzTx/>
              <a:buFontTx/>
              <a:buNone/>
            </a:pPr>
            <a:endParaRPr lang="ar-SA" sz="2000" b="1" dirty="0" smtClean="0">
              <a:solidFill>
                <a:schemeClr val="tx2"/>
              </a:solidFill>
              <a:cs typeface="Titr" pitchFamily="2" charset="-78"/>
            </a:endParaRPr>
          </a:p>
          <a:p>
            <a:pPr algn="r" rtl="1">
              <a:buNone/>
            </a:pPr>
            <a:endParaRPr lang="en-US" sz="2000" dirty="0" smtClean="0">
              <a:solidFill>
                <a:schemeClr val="tx2"/>
              </a:solidFill>
              <a:cs typeface="Titr" pitchFamily="2" charset="-78"/>
            </a:endParaRPr>
          </a:p>
          <a:p>
            <a:pPr algn="r" rtl="1">
              <a:buNone/>
            </a:pPr>
            <a:endParaRPr lang="fa-IR" sz="2000" dirty="0" smtClean="0">
              <a:cs typeface="B Nazanin" pitchFamily="2" charset="-78"/>
            </a:endParaRPr>
          </a:p>
          <a:p>
            <a:pPr marL="0" indent="0" algn="r" rtl="1">
              <a:lnSpc>
                <a:spcPct val="90000"/>
              </a:lnSpc>
              <a:spcBef>
                <a:spcPct val="0"/>
              </a:spcBef>
              <a:buClrTx/>
              <a:buSzTx/>
              <a:buFontTx/>
              <a:buNone/>
            </a:pPr>
            <a:endParaRPr lang="ar-SA" sz="2000" dirty="0" smtClean="0">
              <a:solidFill>
                <a:schemeClr val="tx2"/>
              </a:solidFill>
              <a:cs typeface="Titr" pitchFamily="2" charset="-78"/>
            </a:endParaRPr>
          </a:p>
          <a:p>
            <a:pPr algn="r" rtl="1">
              <a:buNone/>
            </a:pPr>
            <a:endParaRPr lang="en-US" sz="2000"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5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37" presetClass="entr" presetSubtype="0"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45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37" presetClass="entr" presetSubtype="0"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45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par>
                          <p:cTn id="25" fill="hold">
                            <p:stCondLst>
                              <p:cond delay="1500"/>
                            </p:stCondLst>
                            <p:childTnLst>
                              <p:par>
                                <p:cTn id="26" presetID="37" presetClass="entr" presetSubtype="0"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45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par>
                          <p:cTn id="32" fill="hold">
                            <p:stCondLst>
                              <p:cond delay="2000"/>
                            </p:stCondLst>
                            <p:childTnLst>
                              <p:par>
                                <p:cTn id="33" presetID="37" presetClass="entr" presetSubtype="0" fill="hold"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45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8" dur="50" accel="100000" fill="hold">
                                          <p:stCondLst>
                                            <p:cond delay="45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par>
                          <p:cTn id="39" fill="hold">
                            <p:stCondLst>
                              <p:cond delay="2500"/>
                            </p:stCondLst>
                            <p:childTnLst>
                              <p:par>
                                <p:cTn id="40" presetID="37" presetClass="entr" presetSubtype="0" fill="hold"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anim calcmode="lin" valueType="num">
                                      <p:cBhvr>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45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par>
                          <p:cTn id="46" fill="hold">
                            <p:stCondLst>
                              <p:cond delay="3000"/>
                            </p:stCondLst>
                            <p:childTnLst>
                              <p:par>
                                <p:cTn id="47" presetID="37" presetClass="entr" presetSubtype="0" fill="hold" nodeType="after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500"/>
                                        <p:tgtEl>
                                          <p:spTgt spid="3">
                                            <p:txEl>
                                              <p:pRg st="6" end="6"/>
                                            </p:txEl>
                                          </p:spTgt>
                                        </p:tgtEl>
                                      </p:cBhvr>
                                    </p:animEffect>
                                    <p:anim calcmode="lin" valueType="num">
                                      <p:cBhvr>
                                        <p:cTn id="5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45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2" dur="50" accel="100000" fill="hold">
                                          <p:stCondLst>
                                            <p:cond delay="45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re_shadloo\Desktop\29058-interesting-material-of-commerce.jpg"/>
          <p:cNvPicPr>
            <a:picLocks noChangeAspect="1" noChangeArrowheads="1"/>
          </p:cNvPicPr>
          <p:nvPr/>
        </p:nvPicPr>
        <p:blipFill>
          <a:blip r:embed="rId2"/>
          <a:srcRect r="13333" b="8235"/>
          <a:stretch>
            <a:fillRect/>
          </a:stretch>
        </p:blipFill>
        <p:spPr bwMode="auto">
          <a:xfrm>
            <a:off x="0" y="0"/>
            <a:ext cx="9144000" cy="6858000"/>
          </a:xfrm>
          <a:prstGeom prst="rect">
            <a:avLst/>
          </a:prstGeom>
          <a:noFill/>
        </p:spPr>
      </p:pic>
      <p:sp>
        <p:nvSpPr>
          <p:cNvPr id="4" name="Rectangle 3"/>
          <p:cNvSpPr/>
          <p:nvPr/>
        </p:nvSpPr>
        <p:spPr>
          <a:xfrm>
            <a:off x="304801" y="609600"/>
            <a:ext cx="3581400" cy="1754326"/>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fa-IR"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50800" dist="38100" dir="18900000" algn="bl" rotWithShape="0">
                    <a:prstClr val="black">
                      <a:alpha val="40000"/>
                    </a:prstClr>
                  </a:outerShdw>
                  <a:reflection blurRad="6350" stA="55000" endA="300" endPos="45500" dir="5400000" sy="-100000" algn="bl" rotWithShape="0"/>
                </a:effectLst>
                <a:cs typeface="B Nazanin" pitchFamily="2" charset="-78"/>
              </a:rPr>
              <a:t>خلاقیت در پزشکی:</a:t>
            </a:r>
            <a:endParaRPr lang="en-US"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50800" dist="38100" dir="18900000" algn="bl" rotWithShape="0">
                  <a:prstClr val="black">
                    <a:alpha val="40000"/>
                  </a:prstClr>
                </a:outerShdw>
                <a:reflection blurRad="6350" stA="55000" endA="300" endPos="45500" dir="5400000" sy="-100000" algn="bl" rotWithShape="0"/>
              </a:effectLst>
              <a:cs typeface="B Nazanin" pitchFamily="2" charset="-78"/>
            </a:endParaRPr>
          </a:p>
        </p:txBody>
      </p:sp>
    </p:spTree>
  </p:cSld>
  <p:clrMapOvr>
    <a:masterClrMapping/>
  </p:clrMapOvr>
  <p:transition>
    <p:wheel spokes="8"/>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eativeIdeas_7.21.14"/>
          <p:cNvPicPr/>
          <p:nvPr/>
        </p:nvPicPr>
        <p:blipFill>
          <a:blip r:embed="rId2"/>
          <a:srcRect/>
          <a:stretch>
            <a:fillRect/>
          </a:stretch>
        </p:blipFill>
        <p:spPr bwMode="auto">
          <a:xfrm>
            <a:off x="0" y="0"/>
            <a:ext cx="6553200" cy="6858000"/>
          </a:xfrm>
          <a:prstGeom prst="rect">
            <a:avLst/>
          </a:prstGeom>
          <a:noFill/>
          <a:ln w="9525">
            <a:noFill/>
            <a:miter lim="800000"/>
            <a:headEnd/>
            <a:tailEnd/>
          </a:ln>
        </p:spPr>
      </p:pic>
      <p:sp>
        <p:nvSpPr>
          <p:cNvPr id="4" name="TextBox 3"/>
          <p:cNvSpPr txBox="1"/>
          <p:nvPr/>
        </p:nvSpPr>
        <p:spPr>
          <a:xfrm>
            <a:off x="6553200" y="1295400"/>
            <a:ext cx="2362200" cy="4401205"/>
          </a:xfrm>
          <a:prstGeom prst="rect">
            <a:avLst/>
          </a:prstGeom>
          <a:noFill/>
        </p:spPr>
        <p:txBody>
          <a:bodyPr wrap="square" rtlCol="0">
            <a:spAutoFit/>
          </a:bodyPr>
          <a:lstStyle/>
          <a:p>
            <a:pPr algn="ctr" rtl="1"/>
            <a:r>
              <a:rPr lang="fa-IR" sz="2800" dirty="0" smtClean="0">
                <a:cs typeface="B Nazanin" pitchFamily="2" charset="-78"/>
              </a:rPr>
              <a:t>وقتی ما پزشکان در مورد  کارهایی که همیشه انجام می دادیم با دید تفکر خلاق به آنها بنگریم به راه حل هایی می رسیم که به طور چشم گیری روی زندگی بیماران مان تاثیر می گذارد.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400" decel="100000"/>
                                        <p:tgtEl>
                                          <p:spTgt spid="4">
                                            <p:txEl>
                                              <p:pRg st="0" end="0"/>
                                            </p:txEl>
                                          </p:spTgt>
                                        </p:tgtEl>
                                      </p:cBhvr>
                                    </p:animEffect>
                                    <p:anim calcmode="lin" valueType="num">
                                      <p:cBhvr>
                                        <p:cTn id="8" dur="400" decel="100000" fill="hold"/>
                                        <p:tgtEl>
                                          <p:spTgt spid="4">
                                            <p:txEl>
                                              <p:pRg st="0" end="0"/>
                                            </p:txEl>
                                          </p:spTgt>
                                        </p:tgtEl>
                                        <p:attrNameLst>
                                          <p:attrName>style.rotation</p:attrName>
                                        </p:attrNameLst>
                                      </p:cBhvr>
                                      <p:tavLst>
                                        <p:tav tm="0">
                                          <p:val>
                                            <p:fltVal val="-90"/>
                                          </p:val>
                                        </p:tav>
                                        <p:tav tm="100000">
                                          <p:val>
                                            <p:fltVal val="0"/>
                                          </p:val>
                                        </p:tav>
                                      </p:tavLst>
                                    </p:anim>
                                    <p:anim calcmode="lin" valueType="num">
                                      <p:cBhvr>
                                        <p:cTn id="9" dur="400" decel="100000" fill="hold"/>
                                        <p:tgtEl>
                                          <p:spTgt spid="4">
                                            <p:txEl>
                                              <p:pRg st="0" end="0"/>
                                            </p:txEl>
                                          </p:spTgt>
                                        </p:tgtEl>
                                        <p:attrNameLst>
                                          <p:attrName>ppt_x</p:attrName>
                                        </p:attrNameLst>
                                      </p:cBhvr>
                                      <p:tavLst>
                                        <p:tav tm="0">
                                          <p:val>
                                            <p:strVal val="#ppt_x+0.4"/>
                                          </p:val>
                                        </p:tav>
                                        <p:tav tm="100000">
                                          <p:val>
                                            <p:strVal val="#ppt_x-0.05"/>
                                          </p:val>
                                        </p:tav>
                                      </p:tavLst>
                                    </p:anim>
                                    <p:anim calcmode="lin" valueType="num">
                                      <p:cBhvr>
                                        <p:cTn id="10" dur="400" decel="100000" fill="hold"/>
                                        <p:tgtEl>
                                          <p:spTgt spid="4">
                                            <p:txEl>
                                              <p:pRg st="0" end="0"/>
                                            </p:txEl>
                                          </p:spTgt>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4">
                                            <p:txEl>
                                              <p:pRg st="0" end="0"/>
                                            </p:txEl>
                                          </p:spTgt>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4">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چگونه به او کمک کنیم؟</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C:\Users\vaio\Desktop\men-without-legs-climbs-great-wall1.jpg"/>
          <p:cNvPicPr>
            <a:picLocks noChangeAspect="1" noChangeArrowheads="1"/>
          </p:cNvPicPr>
          <p:nvPr/>
        </p:nvPicPr>
        <p:blipFill>
          <a:blip r:embed="rId2"/>
          <a:srcRect/>
          <a:stretch>
            <a:fillRect/>
          </a:stretch>
        </p:blipFill>
        <p:spPr bwMode="auto">
          <a:xfrm>
            <a:off x="1066800" y="1143000"/>
            <a:ext cx="6821982" cy="5244527"/>
          </a:xfrm>
          <a:prstGeom prst="rect">
            <a:avLst/>
          </a:prstGeom>
          <a:noFill/>
        </p:spPr>
      </p:pic>
    </p:spTree>
  </p:cSld>
  <p:clrMapOvr>
    <a:masterClrMapping/>
  </p:clrMapOvr>
  <p:transition>
    <p:strips dir="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re_shadloo\Desktop\Comfortable-Computer-Chair-656x871.jpg"/>
          <p:cNvPicPr>
            <a:picLocks noChangeAspect="1" noChangeArrowheads="1"/>
          </p:cNvPicPr>
          <p:nvPr/>
        </p:nvPicPr>
        <p:blipFill>
          <a:blip r:embed="rId2"/>
          <a:srcRect/>
          <a:stretch>
            <a:fillRect/>
          </a:stretch>
        </p:blipFill>
        <p:spPr bwMode="auto">
          <a:xfrm>
            <a:off x="0" y="1600200"/>
            <a:ext cx="2590800" cy="3439919"/>
          </a:xfrm>
          <a:prstGeom prst="rect">
            <a:avLst/>
          </a:prstGeom>
          <a:noFill/>
        </p:spPr>
      </p:pic>
      <p:pic>
        <p:nvPicPr>
          <p:cNvPr id="10243" name="Picture 3" descr="C:\Users\re_shadloo\Desktop\bj_wheel20s.jpg"/>
          <p:cNvPicPr>
            <a:picLocks noChangeAspect="1" noChangeArrowheads="1"/>
          </p:cNvPicPr>
          <p:nvPr/>
        </p:nvPicPr>
        <p:blipFill>
          <a:blip r:embed="rId3"/>
          <a:srcRect/>
          <a:stretch>
            <a:fillRect/>
          </a:stretch>
        </p:blipFill>
        <p:spPr bwMode="auto">
          <a:xfrm>
            <a:off x="2743200" y="2743200"/>
            <a:ext cx="1727200" cy="1727200"/>
          </a:xfrm>
          <a:prstGeom prst="rect">
            <a:avLst/>
          </a:prstGeom>
          <a:noFill/>
        </p:spPr>
      </p:pic>
      <p:pic>
        <p:nvPicPr>
          <p:cNvPr id="10244" name="Picture 4" descr="C:\Users\re_shadloo\Desktop\HN.jpg"/>
          <p:cNvPicPr>
            <a:picLocks noChangeAspect="1" noChangeArrowheads="1"/>
          </p:cNvPicPr>
          <p:nvPr/>
        </p:nvPicPr>
        <p:blipFill>
          <a:blip r:embed="rId4"/>
          <a:srcRect/>
          <a:stretch>
            <a:fillRect/>
          </a:stretch>
        </p:blipFill>
        <p:spPr bwMode="auto">
          <a:xfrm>
            <a:off x="5638800" y="1828800"/>
            <a:ext cx="3505200" cy="3505200"/>
          </a:xfrm>
          <a:prstGeom prst="rect">
            <a:avLst/>
          </a:prstGeom>
          <a:noFill/>
        </p:spPr>
      </p:pic>
      <p:sp>
        <p:nvSpPr>
          <p:cNvPr id="9" name="Cross 8"/>
          <p:cNvSpPr/>
          <p:nvPr/>
        </p:nvSpPr>
        <p:spPr>
          <a:xfrm>
            <a:off x="2209800" y="3352800"/>
            <a:ext cx="381000" cy="381000"/>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4648200" y="3276600"/>
            <a:ext cx="9144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anim calcmode="lin" valueType="num">
                                      <p:cBhvr>
                                        <p:cTn id="8" dur="500" fill="hold"/>
                                        <p:tgtEl>
                                          <p:spTgt spid="10242"/>
                                        </p:tgtEl>
                                        <p:attrNameLst>
                                          <p:attrName>ppt_x</p:attrName>
                                        </p:attrNameLst>
                                      </p:cBhvr>
                                      <p:tavLst>
                                        <p:tav tm="0">
                                          <p:val>
                                            <p:strVal val="#ppt_x"/>
                                          </p:val>
                                        </p:tav>
                                        <p:tav tm="100000">
                                          <p:val>
                                            <p:strVal val="#ppt_x"/>
                                          </p:val>
                                        </p:tav>
                                      </p:tavLst>
                                    </p:anim>
                                    <p:anim calcmode="lin" valueType="num">
                                      <p:cBhvr>
                                        <p:cTn id="9" dur="450" decel="100000" fill="hold"/>
                                        <p:tgtEl>
                                          <p:spTgt spid="1024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0242"/>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47" presetClass="entr" presetSubtype="0" fill="hold" nodeType="afterEffect">
                                  <p:stCondLst>
                                    <p:cond delay="0"/>
                                  </p:stCondLst>
                                  <p:childTnLst>
                                    <p:set>
                                      <p:cBhvr>
                                        <p:cTn id="13" dur="1" fill="hold">
                                          <p:stCondLst>
                                            <p:cond delay="0"/>
                                          </p:stCondLst>
                                        </p:cTn>
                                        <p:tgtEl>
                                          <p:spTgt spid="10243"/>
                                        </p:tgtEl>
                                        <p:attrNameLst>
                                          <p:attrName>style.visibility</p:attrName>
                                        </p:attrNameLst>
                                      </p:cBhvr>
                                      <p:to>
                                        <p:strVal val="visible"/>
                                      </p:to>
                                    </p:set>
                                    <p:animEffect transition="in" filter="fade">
                                      <p:cBhvr>
                                        <p:cTn id="14" dur="500"/>
                                        <p:tgtEl>
                                          <p:spTgt spid="10243"/>
                                        </p:tgtEl>
                                      </p:cBhvr>
                                    </p:animEffect>
                                    <p:anim calcmode="lin" valueType="num">
                                      <p:cBhvr>
                                        <p:cTn id="15" dur="500" fill="hold"/>
                                        <p:tgtEl>
                                          <p:spTgt spid="10243"/>
                                        </p:tgtEl>
                                        <p:attrNameLst>
                                          <p:attrName>ppt_x</p:attrName>
                                        </p:attrNameLst>
                                      </p:cBhvr>
                                      <p:tavLst>
                                        <p:tav tm="0">
                                          <p:val>
                                            <p:strVal val="#ppt_x"/>
                                          </p:val>
                                        </p:tav>
                                        <p:tav tm="100000">
                                          <p:val>
                                            <p:strVal val="#ppt_x"/>
                                          </p:val>
                                        </p:tav>
                                      </p:tavLst>
                                    </p:anim>
                                    <p:anim calcmode="lin" valueType="num">
                                      <p:cBhvr>
                                        <p:cTn id="16" dur="500" fill="hold"/>
                                        <p:tgtEl>
                                          <p:spTgt spid="1024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3" presetClass="entr" presetSubtype="16" fill="hold" nodeType="afterEffect">
                                  <p:stCondLst>
                                    <p:cond delay="0"/>
                                  </p:stCondLst>
                                  <p:childTnLst>
                                    <p:set>
                                      <p:cBhvr>
                                        <p:cTn id="19" dur="1" fill="hold">
                                          <p:stCondLst>
                                            <p:cond delay="0"/>
                                          </p:stCondLst>
                                        </p:cTn>
                                        <p:tgtEl>
                                          <p:spTgt spid="10244"/>
                                        </p:tgtEl>
                                        <p:attrNameLst>
                                          <p:attrName>style.visibility</p:attrName>
                                        </p:attrNameLst>
                                      </p:cBhvr>
                                      <p:to>
                                        <p:strVal val="visible"/>
                                      </p:to>
                                    </p:set>
                                    <p:anim calcmode="lin" valueType="num">
                                      <p:cBhvr>
                                        <p:cTn id="20" dur="500" fill="hold"/>
                                        <p:tgtEl>
                                          <p:spTgt spid="10244"/>
                                        </p:tgtEl>
                                        <p:attrNameLst>
                                          <p:attrName>ppt_w</p:attrName>
                                        </p:attrNameLst>
                                      </p:cBhvr>
                                      <p:tavLst>
                                        <p:tav tm="0">
                                          <p:val>
                                            <p:fltVal val="0"/>
                                          </p:val>
                                        </p:tav>
                                        <p:tav tm="100000">
                                          <p:val>
                                            <p:strVal val="#ppt_w"/>
                                          </p:val>
                                        </p:tav>
                                      </p:tavLst>
                                    </p:anim>
                                    <p:anim calcmode="lin" valueType="num">
                                      <p:cBhvr>
                                        <p:cTn id="21" dur="500" fill="hold"/>
                                        <p:tgtEl>
                                          <p:spTgt spid="102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vaio\Desktop\CREATIVE\creative thinking\creative-thinking-33-728.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3886200" cy="1600200"/>
          </a:xfrm>
        </p:spPr>
        <p:txBody>
          <a:bodyPr>
            <a:normAutofit fontScale="90000"/>
          </a:bodyPr>
          <a:lstStyle/>
          <a:p>
            <a:r>
              <a:rPr lang="en-US" sz="3100" dirty="0" smtClean="0"/>
              <a:t>The TEK Robotic Mobilization Device Offers a Key Design Improvement Over Wheelchair</a:t>
            </a:r>
            <a:r>
              <a:rPr lang="en-US" dirty="0" smtClean="0"/>
              <a:t/>
            </a:r>
            <a:br>
              <a:rPr lang="en-US" dirty="0" smtClean="0"/>
            </a:br>
            <a:endParaRPr lang="en-US" dirty="0"/>
          </a:p>
        </p:txBody>
      </p:sp>
      <p:pic>
        <p:nvPicPr>
          <p:cNvPr id="3" name="Picture 2" descr="0tekrmd.jpg"/>
          <p:cNvPicPr/>
          <p:nvPr/>
        </p:nvPicPr>
        <p:blipFill>
          <a:blip r:embed="rId2"/>
          <a:srcRect t="22124"/>
          <a:stretch>
            <a:fillRect/>
          </a:stretch>
        </p:blipFill>
        <p:spPr bwMode="auto">
          <a:xfrm>
            <a:off x="4572000" y="-152400"/>
            <a:ext cx="4572000" cy="7010400"/>
          </a:xfrm>
          <a:prstGeom prst="rect">
            <a:avLst/>
          </a:prstGeom>
          <a:noFill/>
          <a:ln w="9525">
            <a:noFill/>
            <a:miter lim="800000"/>
            <a:headEnd/>
            <a:tailEnd/>
          </a:ln>
        </p:spPr>
      </p:pic>
      <p:pic>
        <p:nvPicPr>
          <p:cNvPr id="4" name="Picture 3" descr="0tekrmd.jpg"/>
          <p:cNvPicPr/>
          <p:nvPr/>
        </p:nvPicPr>
        <p:blipFill>
          <a:blip r:embed="rId2"/>
          <a:srcRect r="-855" b="78761"/>
          <a:stretch>
            <a:fillRect/>
          </a:stretch>
        </p:blipFill>
        <p:spPr bwMode="auto">
          <a:xfrm>
            <a:off x="0" y="2895600"/>
            <a:ext cx="4495800" cy="182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2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edg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1143000"/>
          </a:xfrm>
        </p:spPr>
        <p:txBody>
          <a:bodyPr>
            <a:normAutofit fontScale="90000"/>
          </a:bodyPr>
          <a:lstStyle/>
          <a:p>
            <a:r>
              <a:rPr lang="fa-IR" dirty="0" smtClean="0">
                <a:cs typeface="B Kamran Outline" pitchFamily="2" charset="-78"/>
              </a:rPr>
              <a:t>دست های لرزان و راحت خوردن یک وعده غذا</a:t>
            </a:r>
            <a:endParaRPr lang="en-US" dirty="0">
              <a:cs typeface="B Kamran Outline" pitchFamily="2" charset="-78"/>
            </a:endParaRPr>
          </a:p>
        </p:txBody>
      </p:sp>
      <p:pic>
        <p:nvPicPr>
          <p:cNvPr id="2051" name="Picture 3" descr="C:\Users\vaio\Desktop\tremor_illustration-400-pixels-247x300.jpg"/>
          <p:cNvPicPr>
            <a:picLocks noChangeAspect="1" noChangeArrowheads="1"/>
          </p:cNvPicPr>
          <p:nvPr/>
        </p:nvPicPr>
        <p:blipFill>
          <a:blip r:embed="rId2"/>
          <a:srcRect b="58110"/>
          <a:stretch>
            <a:fillRect/>
          </a:stretch>
        </p:blipFill>
        <p:spPr bwMode="auto">
          <a:xfrm>
            <a:off x="0" y="1600200"/>
            <a:ext cx="4605338" cy="2343150"/>
          </a:xfrm>
          <a:prstGeom prst="rect">
            <a:avLst/>
          </a:prstGeom>
          <a:noFill/>
        </p:spPr>
      </p:pic>
      <p:pic>
        <p:nvPicPr>
          <p:cNvPr id="2050" name="Picture 2" descr="C:\Users\vaio\Desktop\hand-tremor.jpg"/>
          <p:cNvPicPr>
            <a:picLocks noChangeAspect="1" noChangeArrowheads="1"/>
          </p:cNvPicPr>
          <p:nvPr/>
        </p:nvPicPr>
        <p:blipFill>
          <a:blip r:embed="rId3"/>
          <a:srcRect/>
          <a:stretch>
            <a:fillRect/>
          </a:stretch>
        </p:blipFill>
        <p:spPr bwMode="auto">
          <a:xfrm>
            <a:off x="4114800" y="3124200"/>
            <a:ext cx="5029200" cy="3352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anim calcmode="lin" valueType="num">
                                      <p:cBhvr>
                                        <p:cTn id="8" dur="500" fill="hold"/>
                                        <p:tgtEl>
                                          <p:spTgt spid="2050"/>
                                        </p:tgtEl>
                                        <p:attrNameLst>
                                          <p:attrName>ppt_x</p:attrName>
                                        </p:attrNameLst>
                                      </p:cBhvr>
                                      <p:tavLst>
                                        <p:tav tm="0">
                                          <p:val>
                                            <p:strVal val="#ppt_x"/>
                                          </p:val>
                                        </p:tav>
                                        <p:tav tm="100000">
                                          <p:val>
                                            <p:strVal val="#ppt_x"/>
                                          </p:val>
                                        </p:tav>
                                      </p:tavLst>
                                    </p:anim>
                                    <p:anim calcmode="lin" valueType="num">
                                      <p:cBhvr>
                                        <p:cTn id="9" dur="450" decel="100000" fill="hold"/>
                                        <p:tgtEl>
                                          <p:spTgt spid="205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050"/>
                                        </p:tgtEl>
                                        <p:attrNameLst>
                                          <p:attrName>ppt_y</p:attrName>
                                        </p:attrNameLst>
                                      </p:cBhvr>
                                      <p:tavLst>
                                        <p:tav tm="0">
                                          <p:val>
                                            <p:strVal val="#ppt_y-.03"/>
                                          </p:val>
                                        </p:tav>
                                        <p:tav tm="100000">
                                          <p:val>
                                            <p:strVal val="#ppt_y"/>
                                          </p:val>
                                        </p:tav>
                                      </p:tavLst>
                                    </p:anim>
                                  </p:childTnLst>
                                </p:cTn>
                              </p:par>
                              <p:par>
                                <p:cTn id="11" presetID="12" presetClass="entr" presetSubtype="1"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slide(fromTop)">
                                      <p:cBhvr>
                                        <p:cTn id="13" dur="500"/>
                                        <p:tgtEl>
                                          <p:spTgt spid="2051"/>
                                        </p:tgtEl>
                                      </p:cBhvr>
                                    </p:animEffect>
                                  </p:childTnLst>
                                </p:cTn>
                              </p:par>
                              <p:par>
                                <p:cTn id="14" presetID="36" presetClass="emph" presetSubtype="0" fill="hold" grpId="0" nodeType="withEffect">
                                  <p:stCondLst>
                                    <p:cond delay="0"/>
                                  </p:stCondLst>
                                  <p:iterate type="lt">
                                    <p:tmPct val="10000"/>
                                  </p:iterate>
                                  <p:childTnLst>
                                    <p:animScale>
                                      <p:cBhvr>
                                        <p:cTn id="15" dur="250" autoRev="1" fill="hold">
                                          <p:stCondLst>
                                            <p:cond delay="0"/>
                                          </p:stCondLst>
                                        </p:cTn>
                                        <p:tgtEl>
                                          <p:spTgt spid="2"/>
                                        </p:tgtEl>
                                      </p:cBhvr>
                                      <p:to x="80000" y="100000"/>
                                    </p:animScale>
                                    <p:anim by="(#ppt_w*0.10)" calcmode="lin" valueType="num">
                                      <p:cBhvr>
                                        <p:cTn id="16" dur="250" autoRev="1" fill="hold">
                                          <p:stCondLst>
                                            <p:cond delay="0"/>
                                          </p:stCondLst>
                                        </p:cTn>
                                        <p:tgtEl>
                                          <p:spTgt spid="2"/>
                                        </p:tgtEl>
                                        <p:attrNameLst>
                                          <p:attrName>ppt_x</p:attrName>
                                        </p:attrNameLst>
                                      </p:cBhvr>
                                    </p:anim>
                                    <p:anim by="(-#ppt_w*0.10)" calcmode="lin" valueType="num">
                                      <p:cBhvr>
                                        <p:cTn id="17" dur="250" autoRev="1" fill="hold">
                                          <p:stCondLst>
                                            <p:cond delay="0"/>
                                          </p:stCondLst>
                                        </p:cTn>
                                        <p:tgtEl>
                                          <p:spTgt spid="2"/>
                                        </p:tgtEl>
                                        <p:attrNameLst>
                                          <p:attrName>ppt_y</p:attrName>
                                        </p:attrNameLst>
                                      </p:cBhvr>
                                    </p:anim>
                                    <p:animRot by="-480000">
                                      <p:cBhvr>
                                        <p:cTn id="18"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3200" dirty="0" smtClean="0"/>
              <a:t>A Self-Stabilizing Spoon for Hand Tremors</a:t>
            </a:r>
            <a:endParaRPr lang="en-US" sz="3200" dirty="0"/>
          </a:p>
        </p:txBody>
      </p:sp>
      <p:pic>
        <p:nvPicPr>
          <p:cNvPr id="3" name="Picture 2" descr="Liftlabs-TremorSpoon-COMP.jpg"/>
          <p:cNvPicPr/>
          <p:nvPr/>
        </p:nvPicPr>
        <p:blipFill>
          <a:blip r:embed="rId2"/>
          <a:srcRect/>
          <a:stretch>
            <a:fillRect/>
          </a:stretch>
        </p:blipFill>
        <p:spPr bwMode="auto">
          <a:xfrm>
            <a:off x="1066800" y="838200"/>
            <a:ext cx="6694098" cy="3346796"/>
          </a:xfrm>
          <a:prstGeom prst="rect">
            <a:avLst/>
          </a:prstGeom>
          <a:noFill/>
          <a:ln w="9525">
            <a:noFill/>
            <a:miter lim="800000"/>
            <a:headEnd/>
            <a:tailEnd/>
          </a:ln>
        </p:spPr>
      </p:pic>
      <p:pic>
        <p:nvPicPr>
          <p:cNvPr id="4" name="Picture 3" descr="Liftlabs-TremorSpoon-schema.jpg"/>
          <p:cNvPicPr/>
          <p:nvPr/>
        </p:nvPicPr>
        <p:blipFill>
          <a:blip r:embed="rId3"/>
          <a:srcRect/>
          <a:stretch>
            <a:fillRect/>
          </a:stretch>
        </p:blipFill>
        <p:spPr bwMode="auto">
          <a:xfrm>
            <a:off x="1371600" y="4343400"/>
            <a:ext cx="6324601" cy="2286000"/>
          </a:xfrm>
          <a:prstGeom prst="rect">
            <a:avLst/>
          </a:prstGeom>
          <a:noFill/>
          <a:ln w="9525">
            <a:noFill/>
            <a:miter lim="800000"/>
            <a:headEnd/>
            <a:tailEnd/>
          </a:ln>
        </p:spPr>
      </p:pic>
    </p:spTree>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دیابت وچک نامنظم قند خون:</a:t>
            </a:r>
            <a:endParaRPr lang="en-US" dirty="0"/>
          </a:p>
        </p:txBody>
      </p:sp>
      <p:pic>
        <p:nvPicPr>
          <p:cNvPr id="3" name="Picture 2"/>
          <p:cNvPicPr/>
          <p:nvPr/>
        </p:nvPicPr>
        <p:blipFill>
          <a:blip r:embed="rId2"/>
          <a:srcRect/>
          <a:stretch>
            <a:fillRect/>
          </a:stretch>
        </p:blipFill>
        <p:spPr bwMode="auto">
          <a:xfrm>
            <a:off x="2590800" y="1524000"/>
            <a:ext cx="6324599" cy="5029200"/>
          </a:xfrm>
          <a:prstGeom prst="rect">
            <a:avLst/>
          </a:prstGeom>
          <a:noFill/>
          <a:ln w="9525">
            <a:noFill/>
            <a:miter lim="800000"/>
            <a:headEnd/>
            <a:tailEnd/>
          </a:ln>
        </p:spPr>
      </p:pic>
      <p:sp>
        <p:nvSpPr>
          <p:cNvPr id="4" name="TextBox 3"/>
          <p:cNvSpPr txBox="1"/>
          <p:nvPr/>
        </p:nvSpPr>
        <p:spPr>
          <a:xfrm>
            <a:off x="228600" y="1981200"/>
            <a:ext cx="2895600" cy="2062103"/>
          </a:xfrm>
          <a:prstGeom prst="rect">
            <a:avLst/>
          </a:prstGeom>
          <a:noFill/>
        </p:spPr>
        <p:txBody>
          <a:bodyPr wrap="square" rtlCol="0">
            <a:spAutoFit/>
          </a:bodyPr>
          <a:lstStyle/>
          <a:p>
            <a:pPr algn="ctr" rtl="1"/>
            <a:r>
              <a:rPr lang="fa-IR" sz="3200" dirty="0" smtClean="0"/>
              <a:t>طولانی بودن فرآیند گلوکومتری </a:t>
            </a:r>
          </a:p>
          <a:p>
            <a:pPr algn="ctr" rtl="1"/>
            <a:r>
              <a:rPr lang="fa-IR" sz="3200" dirty="0" smtClean="0"/>
              <a:t>وافزایش ریسک عفونت </a:t>
            </a:r>
            <a:endParaRPr lang="en-US" sz="3200" dirty="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Bottom)">
                                      <p:cBhvr>
                                        <p:cTn id="7" dur="500"/>
                                        <p:tgtEl>
                                          <p:spTgt spid="4">
                                            <p:txEl>
                                              <p:pRg st="0" end="0"/>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slide(fromBottom)">
                                      <p:cBhvr>
                                        <p:cTn id="10" dur="500"/>
                                        <p:tgtEl>
                                          <p:spTgt spid="4">
                                            <p:txEl>
                                              <p:pRg st="1" end="1"/>
                                            </p:txEl>
                                          </p:spTgt>
                                        </p:tgtEl>
                                      </p:cBhvr>
                                    </p:animEffect>
                                  </p:childTnLst>
                                </p:cTn>
                              </p:par>
                              <p:par>
                                <p:cTn id="11" presetID="15" presetClass="emph" presetSubtype="0" grpId="0" nodeType="withEffect">
                                  <p:stCondLst>
                                    <p:cond delay="0"/>
                                  </p:stCondLst>
                                  <p:iterate type="lt">
                                    <p:tmAbs val="25"/>
                                  </p:iterate>
                                  <p:childTnLst>
                                    <p:set>
                                      <p:cBhvr override="childStyle">
                                        <p:cTn id="12" dur="indefinite"/>
                                        <p:tgtEl>
                                          <p:spTgt spid="2"/>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36638"/>
          </a:xfrm>
        </p:spPr>
        <p:txBody>
          <a:bodyPr>
            <a:normAutofit fontScale="90000"/>
          </a:bodyPr>
          <a:lstStyle/>
          <a:p>
            <a:r>
              <a:rPr lang="en-US" dirty="0" err="1" smtClean="0"/>
              <a:t>Flotspotting</a:t>
            </a:r>
            <a:r>
              <a:rPr lang="en-US" dirty="0" smtClean="0"/>
              <a:t>: "</a:t>
            </a:r>
            <a:r>
              <a:rPr lang="en-US" dirty="0" err="1" smtClean="0"/>
              <a:t>Gio</a:t>
            </a:r>
            <a:r>
              <a:rPr lang="en-US" dirty="0" smtClean="0"/>
              <a:t>," a Better BG meter</a:t>
            </a:r>
            <a:br>
              <a:rPr lang="en-US" dirty="0" smtClean="0"/>
            </a:br>
            <a:endParaRPr lang="en-US" dirty="0"/>
          </a:p>
        </p:txBody>
      </p:sp>
      <p:pic>
        <p:nvPicPr>
          <p:cNvPr id="4" name="Picture 3"/>
          <p:cNvPicPr/>
          <p:nvPr/>
        </p:nvPicPr>
        <p:blipFill>
          <a:blip r:embed="rId2"/>
          <a:srcRect/>
          <a:stretch>
            <a:fillRect/>
          </a:stretch>
        </p:blipFill>
        <p:spPr bwMode="auto">
          <a:xfrm>
            <a:off x="4114799" y="1066800"/>
            <a:ext cx="5029201" cy="2057400"/>
          </a:xfrm>
          <a:prstGeom prst="rect">
            <a:avLst/>
          </a:prstGeom>
          <a:noFill/>
          <a:ln w="9525">
            <a:noFill/>
            <a:miter lim="800000"/>
            <a:headEnd/>
            <a:tailEnd/>
          </a:ln>
        </p:spPr>
      </p:pic>
      <p:pic>
        <p:nvPicPr>
          <p:cNvPr id="5" name="Picture 4"/>
          <p:cNvPicPr/>
          <p:nvPr/>
        </p:nvPicPr>
        <p:blipFill>
          <a:blip r:embed="rId3"/>
          <a:srcRect/>
          <a:stretch>
            <a:fillRect/>
          </a:stretch>
        </p:blipFill>
        <p:spPr bwMode="auto">
          <a:xfrm>
            <a:off x="457200" y="1981200"/>
            <a:ext cx="3621405" cy="3733800"/>
          </a:xfrm>
          <a:prstGeom prst="rect">
            <a:avLst/>
          </a:prstGeom>
          <a:noFill/>
          <a:ln w="9525">
            <a:noFill/>
            <a:miter lim="800000"/>
            <a:headEnd/>
            <a:tailEnd/>
          </a:ln>
        </p:spPr>
      </p:pic>
      <p:pic>
        <p:nvPicPr>
          <p:cNvPr id="6" name="Picture 5"/>
          <p:cNvPicPr/>
          <p:nvPr/>
        </p:nvPicPr>
        <p:blipFill>
          <a:blip r:embed="rId4"/>
          <a:srcRect/>
          <a:stretch>
            <a:fillRect/>
          </a:stretch>
        </p:blipFill>
        <p:spPr bwMode="auto">
          <a:xfrm>
            <a:off x="4114800" y="3581400"/>
            <a:ext cx="4572000" cy="1676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3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450" decel="100000" fill="hold"/>
                                        <p:tgtEl>
                                          <p:spTgt spid="6"/>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چگونه از درد مادران بکاهیم؟</a:t>
            </a:r>
            <a:endParaRPr lang="en-US" dirty="0"/>
          </a:p>
        </p:txBody>
      </p:sp>
      <p:pic>
        <p:nvPicPr>
          <p:cNvPr id="3074" name="Picture 2" descr="C:\Users\vaio\Desktop\L00926006297.jpg"/>
          <p:cNvPicPr>
            <a:picLocks noChangeAspect="1" noChangeArrowheads="1"/>
          </p:cNvPicPr>
          <p:nvPr/>
        </p:nvPicPr>
        <p:blipFill>
          <a:blip r:embed="rId2"/>
          <a:srcRect l="3810" t="3620" r="2222" b="9502"/>
          <a:stretch>
            <a:fillRect/>
          </a:stretch>
        </p:blipFill>
        <p:spPr bwMode="auto">
          <a:xfrm>
            <a:off x="1143000" y="1890584"/>
            <a:ext cx="6248400" cy="4053016"/>
          </a:xfrm>
          <a:prstGeom prst="rect">
            <a:avLst/>
          </a:prstGeom>
          <a:noFill/>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par>
                                <p:cTn id="11" presetID="18" presetClass="emph" presetSubtype="0" fill="hold" grpId="0" nodeType="withEffect">
                                  <p:stCondLst>
                                    <p:cond delay="0"/>
                                  </p:stCondLst>
                                  <p:iterate type="lt">
                                    <p:tmPct val="4000"/>
                                  </p:iterate>
                                  <p:childTnLst>
                                    <p:set>
                                      <p:cBhvr override="childStyle">
                                        <p:cTn id="12"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57600" cy="1143000"/>
          </a:xfrm>
        </p:spPr>
        <p:txBody>
          <a:bodyPr>
            <a:normAutofit fontScale="90000"/>
          </a:bodyPr>
          <a:lstStyle/>
          <a:p>
            <a:pPr lvl="0"/>
            <a:r>
              <a:rPr lang="en-US" b="1" dirty="0" smtClean="0"/>
              <a:t>Fountain of Life</a:t>
            </a:r>
            <a:endParaRPr lang="en-US" dirty="0"/>
          </a:p>
        </p:txBody>
      </p:sp>
      <p:pic>
        <p:nvPicPr>
          <p:cNvPr id="3" name="Picture 2" descr="c77da-FoL3.jpg"/>
          <p:cNvPicPr/>
          <p:nvPr/>
        </p:nvPicPr>
        <p:blipFill>
          <a:blip r:embed="rId2"/>
          <a:srcRect/>
          <a:stretch>
            <a:fillRect/>
          </a:stretch>
        </p:blipFill>
        <p:spPr bwMode="auto">
          <a:xfrm>
            <a:off x="4495800" y="457200"/>
            <a:ext cx="4459605" cy="5667375"/>
          </a:xfrm>
          <a:prstGeom prst="rect">
            <a:avLst/>
          </a:prstGeom>
          <a:noFill/>
          <a:ln w="9525">
            <a:noFill/>
            <a:miter lim="800000"/>
            <a:headEnd/>
            <a:tailEnd/>
          </a:ln>
        </p:spPr>
      </p:pic>
      <p:pic>
        <p:nvPicPr>
          <p:cNvPr id="4" name="Picture 3" descr="c77da-FoL1.jpg"/>
          <p:cNvPicPr/>
          <p:nvPr/>
        </p:nvPicPr>
        <p:blipFill>
          <a:blip r:embed="rId3"/>
          <a:srcRect l="39300" t="53935" b="-1355"/>
          <a:stretch>
            <a:fillRect/>
          </a:stretch>
        </p:blipFill>
        <p:spPr bwMode="auto">
          <a:xfrm>
            <a:off x="533400" y="1828800"/>
            <a:ext cx="3886200" cy="3657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3"/>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1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fa-IR" dirty="0" smtClean="0"/>
              <a:t>دست های آلوده وعدم </a:t>
            </a:r>
            <a:r>
              <a:rPr lang="fa-IR" dirty="0" smtClean="0"/>
              <a:t>دسترسی همیشگی </a:t>
            </a:r>
            <a:r>
              <a:rPr lang="fa-IR" dirty="0" smtClean="0"/>
              <a:t>به </a:t>
            </a:r>
            <a:r>
              <a:rPr lang="fa-IR" dirty="0" smtClean="0"/>
              <a:t>آب</a:t>
            </a:r>
            <a:endParaRPr lang="en-US" dirty="0"/>
          </a:p>
        </p:txBody>
      </p:sp>
      <p:pic>
        <p:nvPicPr>
          <p:cNvPr id="4098" name="Picture 2" descr="C:\Users\vaio\Desktop\germs-hand.jpg"/>
          <p:cNvPicPr>
            <a:picLocks noChangeAspect="1" noChangeArrowheads="1"/>
          </p:cNvPicPr>
          <p:nvPr/>
        </p:nvPicPr>
        <p:blipFill>
          <a:blip r:embed="rId2"/>
          <a:srcRect/>
          <a:stretch>
            <a:fillRect/>
          </a:stretch>
        </p:blipFill>
        <p:spPr bwMode="auto">
          <a:xfrm>
            <a:off x="5105400" y="1295400"/>
            <a:ext cx="3810000" cy="5248275"/>
          </a:xfrm>
          <a:prstGeom prst="rect">
            <a:avLst/>
          </a:prstGeom>
          <a:noFill/>
        </p:spPr>
      </p:pic>
      <p:pic>
        <p:nvPicPr>
          <p:cNvPr id="4099" name="Picture 3" descr="C:\Users\vaio\Desktop\nail3.jpg"/>
          <p:cNvPicPr>
            <a:picLocks noChangeAspect="1" noChangeArrowheads="1"/>
          </p:cNvPicPr>
          <p:nvPr/>
        </p:nvPicPr>
        <p:blipFill>
          <a:blip r:embed="rId3"/>
          <a:srcRect/>
          <a:stretch>
            <a:fillRect/>
          </a:stretch>
        </p:blipFill>
        <p:spPr bwMode="auto">
          <a:xfrm>
            <a:off x="0" y="2208848"/>
            <a:ext cx="4876800" cy="3253739"/>
          </a:xfrm>
          <a:prstGeom prst="rect">
            <a:avLst/>
          </a:prstGeom>
          <a:noFill/>
        </p:spPr>
      </p:pic>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900" decel="100000" fill="hold"/>
                                        <p:tgtEl>
                                          <p:spTgt spid="40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8"/>
                                        </p:tgtEl>
                                        <p:attrNameLst>
                                          <p:attrName>ppt_y</p:attrName>
                                        </p:attrNameLst>
                                      </p:cBhvr>
                                      <p:tavLst>
                                        <p:tav tm="0">
                                          <p:val>
                                            <p:strVal val="#ppt_y-.03"/>
                                          </p:val>
                                        </p:tav>
                                        <p:tav tm="100000">
                                          <p:val>
                                            <p:strVal val="#ppt_y"/>
                                          </p:val>
                                        </p:tav>
                                      </p:tavLst>
                                    </p:anim>
                                  </p:childTnLst>
                                </p:cTn>
                              </p:par>
                              <p:par>
                                <p:cTn id="11" presetID="12" presetClass="entr" presetSubtype="8" fill="hold" nodeType="with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slide(fromLeft)">
                                      <p:cBhvr>
                                        <p:cTn id="13" dur="500"/>
                                        <p:tgtEl>
                                          <p:spTgt spid="4099"/>
                                        </p:tgtEl>
                                      </p:cBhvr>
                                    </p:animEffect>
                                  </p:childTnLst>
                                </p:cTn>
                              </p:par>
                            </p:childTnLst>
                          </p:cTn>
                        </p:par>
                      </p:childTnLst>
                    </p:cTn>
                  </p:par>
                  <p:par>
                    <p:cTn id="14" fill="hold">
                      <p:stCondLst>
                        <p:cond delay="indefinite"/>
                      </p:stCondLst>
                      <p:childTnLst>
                        <p:par>
                          <p:cTn id="15" fill="hold">
                            <p:stCondLst>
                              <p:cond delay="0"/>
                            </p:stCondLst>
                            <p:childTnLst>
                              <p:par>
                                <p:cTn id="16" presetID="36" presetClass="emph" presetSubtype="0" fill="hold" grpId="0" nodeType="clickEffect">
                                  <p:stCondLst>
                                    <p:cond delay="0"/>
                                  </p:stCondLst>
                                  <p:iterate type="lt">
                                    <p:tmPct val="10000"/>
                                  </p:iterate>
                                  <p:childTnLst>
                                    <p:animScale>
                                      <p:cBhvr>
                                        <p:cTn id="17" dur="250" autoRev="1" fill="hold">
                                          <p:stCondLst>
                                            <p:cond delay="0"/>
                                          </p:stCondLst>
                                        </p:cTn>
                                        <p:tgtEl>
                                          <p:spTgt spid="2"/>
                                        </p:tgtEl>
                                      </p:cBhvr>
                                      <p:to x="80000" y="100000"/>
                                    </p:animScale>
                                    <p:anim by="(#ppt_w*0.10)" calcmode="lin" valueType="num">
                                      <p:cBhvr>
                                        <p:cTn id="18" dur="250" autoRev="1" fill="hold">
                                          <p:stCondLst>
                                            <p:cond delay="0"/>
                                          </p:stCondLst>
                                        </p:cTn>
                                        <p:tgtEl>
                                          <p:spTgt spid="2"/>
                                        </p:tgtEl>
                                        <p:attrNameLst>
                                          <p:attrName>ppt_x</p:attrName>
                                        </p:attrNameLst>
                                      </p:cBhvr>
                                    </p:anim>
                                    <p:anim by="(-#ppt_w*0.10)" calcmode="lin" valueType="num">
                                      <p:cBhvr>
                                        <p:cTn id="19" dur="250" autoRev="1" fill="hold">
                                          <p:stCondLst>
                                            <p:cond delay="0"/>
                                          </p:stCondLst>
                                        </p:cTn>
                                        <p:tgtEl>
                                          <p:spTgt spid="2"/>
                                        </p:tgtEl>
                                        <p:attrNameLst>
                                          <p:attrName>ppt_y</p:attrName>
                                        </p:attrNameLst>
                                      </p:cBhvr>
                                    </p:anim>
                                    <p:animRot by="-480000">
                                      <p:cBhvr>
                                        <p:cTn id="20"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3962400" cy="1143000"/>
          </a:xfrm>
        </p:spPr>
        <p:txBody>
          <a:bodyPr/>
          <a:lstStyle/>
          <a:p>
            <a:r>
              <a:rPr lang="en-US" dirty="0" err="1" smtClean="0"/>
              <a:t>handwashing</a:t>
            </a:r>
            <a:endParaRPr lang="en-US" dirty="0"/>
          </a:p>
        </p:txBody>
      </p:sp>
      <p:pic>
        <p:nvPicPr>
          <p:cNvPr id="3" name="Picture 2" descr="PullClean-Hallway.jpg"/>
          <p:cNvPicPr/>
          <p:nvPr/>
        </p:nvPicPr>
        <p:blipFill>
          <a:blip r:embed="rId2"/>
          <a:srcRect/>
          <a:stretch>
            <a:fillRect/>
          </a:stretch>
        </p:blipFill>
        <p:spPr bwMode="auto">
          <a:xfrm>
            <a:off x="4419600" y="533401"/>
            <a:ext cx="4404310" cy="3124200"/>
          </a:xfrm>
          <a:prstGeom prst="rect">
            <a:avLst/>
          </a:prstGeom>
          <a:noFill/>
          <a:ln w="9525">
            <a:noFill/>
            <a:miter lim="800000"/>
            <a:headEnd/>
            <a:tailEnd/>
          </a:ln>
        </p:spPr>
      </p:pic>
      <p:pic>
        <p:nvPicPr>
          <p:cNvPr id="4" name="Picture 3" descr="02Toolbelt.jpg"/>
          <p:cNvPicPr/>
          <p:nvPr/>
        </p:nvPicPr>
        <p:blipFill>
          <a:blip r:embed="rId3"/>
          <a:srcRect/>
          <a:stretch>
            <a:fillRect/>
          </a:stretch>
        </p:blipFill>
        <p:spPr bwMode="auto">
          <a:xfrm>
            <a:off x="228600" y="3657600"/>
            <a:ext cx="4459605" cy="296735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3"/>
                                        </p:tgtEl>
                                        <p:attrNameLst>
                                          <p:attrName>ppt_y</p:attrName>
                                        </p:attrNameLst>
                                      </p:cBhvr>
                                      <p:tavLst>
                                        <p:tav tm="0" fmla="#ppt_y+(sin(-2*pi*(1-$))*-#ppt_x+cos(-2*pi*(1-$))*(1-#ppt_y))*(1-$)">
                                          <p:val>
                                            <p:fltVal val="0"/>
                                          </p:val>
                                        </p:tav>
                                        <p:tav tm="100000">
                                          <p:val>
                                            <p:fltVal val="1"/>
                                          </p:val>
                                        </p:tav>
                                      </p:tavLst>
                                    </p:anim>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عدم تحمل گچ...</a:t>
            </a:r>
            <a:endParaRPr lang="en-US" dirty="0"/>
          </a:p>
        </p:txBody>
      </p:sp>
      <p:pic>
        <p:nvPicPr>
          <p:cNvPr id="5122" name="Picture 2" descr="C:\Users\vaio\Desktop\cast.jpg"/>
          <p:cNvPicPr>
            <a:picLocks noChangeAspect="1" noChangeArrowheads="1"/>
          </p:cNvPicPr>
          <p:nvPr/>
        </p:nvPicPr>
        <p:blipFill>
          <a:blip r:embed="rId2"/>
          <a:srcRect/>
          <a:stretch>
            <a:fillRect/>
          </a:stretch>
        </p:blipFill>
        <p:spPr bwMode="auto">
          <a:xfrm>
            <a:off x="914400" y="1752600"/>
            <a:ext cx="7258050" cy="4838700"/>
          </a:xfrm>
          <a:prstGeom prst="rect">
            <a:avLst/>
          </a:prstGeom>
          <a:noFill/>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 calcmode="lin" valueType="num">
                                      <p:cBhvr>
                                        <p:cTn id="9" dur="500" fill="hold"/>
                                        <p:tgtEl>
                                          <p:spTgt spid="5122"/>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5122"/>
                                        </p:tgtEl>
                                        <p:attrNameLst>
                                          <p:attrName>ppt_y</p:attrName>
                                        </p:attrNameLst>
                                      </p:cBhvr>
                                      <p:tavLst>
                                        <p:tav tm="0" fmla="#ppt_y+(sin(-2*pi*(1-$))*-#ppt_x+cos(-2*pi*(1-$))*(1-#ppt_y))*(1-$)">
                                          <p:val>
                                            <p:fltVal val="0"/>
                                          </p:val>
                                        </p:tav>
                                        <p:tav tm="100000">
                                          <p:val>
                                            <p:fltVal val="1"/>
                                          </p:val>
                                        </p:tav>
                                      </p:tavLst>
                                    </p:anim>
                                  </p:childTnLst>
                                </p:cTn>
                              </p:par>
                              <p:par>
                                <p:cTn id="11" presetID="4" presetClass="emph" presetSubtype="2" fill="hold" grpId="0" nodeType="withEffect">
                                  <p:stCondLst>
                                    <p:cond delay="0"/>
                                  </p:stCondLst>
                                  <p:childTnLst>
                                    <p:anim to="1.5" calcmode="lin" valueType="num">
                                      <p:cBhvr override="childStyle">
                                        <p:cTn id="12" dur="2000" fill="hold"/>
                                        <p:tgtEl>
                                          <p:spTgt spid="2"/>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vaio\Desktop\CREATIVE\Creative-Thinking-List.jpg"/>
          <p:cNvPicPr>
            <a:picLocks noChangeAspect="1" noChangeArrowheads="1"/>
          </p:cNvPicPr>
          <p:nvPr/>
        </p:nvPicPr>
        <p:blipFill>
          <a:blip r:embed="rId2"/>
          <a:srcRect/>
          <a:stretch>
            <a:fillRect/>
          </a:stretch>
        </p:blipFill>
        <p:spPr bwMode="auto">
          <a:xfrm>
            <a:off x="3164082" y="0"/>
            <a:ext cx="5979918" cy="6858000"/>
          </a:xfrm>
          <a:prstGeom prst="rect">
            <a:avLst/>
          </a:prstGeom>
          <a:noFill/>
        </p:spPr>
      </p:pic>
      <p:sp>
        <p:nvSpPr>
          <p:cNvPr id="2" name="Title 1"/>
          <p:cNvSpPr>
            <a:spLocks noGrp="1"/>
          </p:cNvSpPr>
          <p:nvPr>
            <p:ph type="title"/>
          </p:nvPr>
        </p:nvSpPr>
        <p:spPr>
          <a:xfrm>
            <a:off x="0" y="274638"/>
            <a:ext cx="3657600" cy="1143000"/>
          </a:xfrm>
        </p:spPr>
        <p:txBody>
          <a:bodyPr>
            <a:normAutofit/>
          </a:bodyPr>
          <a:lstStyle/>
          <a:p>
            <a:r>
              <a:rPr lang="fa-IR" b="1" dirty="0" smtClean="0">
                <a:cs typeface="B Nazanin" pitchFamily="2" charset="-78"/>
              </a:rPr>
              <a:t>تفکر خلاق</a:t>
            </a:r>
            <a:endParaRPr lang="en-US" b="1" dirty="0">
              <a:cs typeface="B Nazanin" pitchFamily="2" charset="-78"/>
            </a:endParaRPr>
          </a:p>
        </p:txBody>
      </p:sp>
      <p:sp>
        <p:nvSpPr>
          <p:cNvPr id="3" name="Content Placeholder 2"/>
          <p:cNvSpPr>
            <a:spLocks noGrp="1"/>
          </p:cNvSpPr>
          <p:nvPr>
            <p:ph idx="1"/>
          </p:nvPr>
        </p:nvSpPr>
        <p:spPr>
          <a:xfrm>
            <a:off x="228600" y="1600200"/>
            <a:ext cx="2743200" cy="5105400"/>
          </a:xfrm>
        </p:spPr>
        <p:txBody>
          <a:bodyPr/>
          <a:lstStyle/>
          <a:p>
            <a:pPr algn="ctr">
              <a:buNone/>
            </a:pPr>
            <a:r>
              <a:rPr lang="fa-IR" dirty="0" smtClean="0"/>
              <a:t>استفاده از تفکرات ناهمسو،</a:t>
            </a:r>
          </a:p>
          <a:p>
            <a:pPr algn="ctr">
              <a:buNone/>
            </a:pPr>
            <a:r>
              <a:rPr lang="fa-IR" dirty="0" smtClean="0"/>
              <a:t>و در نتیجه تولید ایده ها و یا راه </a:t>
            </a:r>
            <a:r>
              <a:rPr lang="fa-IR" dirty="0" smtClean="0"/>
              <a:t>حل </a:t>
            </a:r>
            <a:r>
              <a:rPr lang="fa-IR" dirty="0" smtClean="0"/>
              <a:t>های جدید است</a:t>
            </a:r>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Scale>
                                      <p:cBhvr>
                                        <p:cTn id="12"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xEl>
                                              <p:pRg st="1" end="1"/>
                                            </p:txEl>
                                          </p:spTgt>
                                        </p:tgtEl>
                                        <p:attrNameLst>
                                          <p:attrName>ppt_x</p:attrName>
                                          <p:attrName>ppt_y</p:attrName>
                                        </p:attrNameLst>
                                      </p:cBhvr>
                                    </p:animMotion>
                                    <p:animEffect transition="in" filter="fade">
                                      <p:cBhvr>
                                        <p:cTn id="1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rtex_1.jpg"/>
          <p:cNvPicPr/>
          <p:nvPr/>
        </p:nvPicPr>
        <p:blipFill>
          <a:blip r:embed="rId2"/>
          <a:srcRect/>
          <a:stretch>
            <a:fillRect/>
          </a:stretch>
        </p:blipFill>
        <p:spPr bwMode="auto">
          <a:xfrm>
            <a:off x="4724400" y="3276600"/>
            <a:ext cx="4419600" cy="2043112"/>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hlinkClick r:id="rId3"/>
              </a:rPr>
              <a:t>Concept Cast: A 3D-Printed </a:t>
            </a:r>
            <a:r>
              <a:rPr lang="en-US" dirty="0" err="1" smtClean="0">
                <a:hlinkClick r:id="rId3"/>
              </a:rPr>
              <a:t>Exoskeletal</a:t>
            </a:r>
            <a:r>
              <a:rPr lang="en-US" dirty="0" smtClean="0">
                <a:hlinkClick r:id="rId3"/>
              </a:rPr>
              <a:t> </a:t>
            </a:r>
            <a:endParaRPr lang="en-US" dirty="0"/>
          </a:p>
        </p:txBody>
      </p:sp>
      <p:pic>
        <p:nvPicPr>
          <p:cNvPr id="3" name="Picture 2" descr="C:\Users\me\Desktop\Cortex_Procedure.jpg"/>
          <p:cNvPicPr/>
          <p:nvPr/>
        </p:nvPicPr>
        <p:blipFill>
          <a:blip r:embed="rId4"/>
          <a:srcRect/>
          <a:stretch>
            <a:fillRect/>
          </a:stretch>
        </p:blipFill>
        <p:spPr bwMode="auto">
          <a:xfrm>
            <a:off x="304800" y="1219201"/>
            <a:ext cx="4343400" cy="3124200"/>
          </a:xfrm>
          <a:prstGeom prst="rect">
            <a:avLst/>
          </a:prstGeom>
          <a:noFill/>
          <a:ln w="9525">
            <a:noFill/>
            <a:miter lim="800000"/>
            <a:headEnd/>
            <a:tailEnd/>
          </a:ln>
        </p:spPr>
      </p:pic>
      <p:pic>
        <p:nvPicPr>
          <p:cNvPr id="5" name="Picture 4" descr="C:\Users\me\Desktop\cortex_black1.jpg"/>
          <p:cNvPicPr/>
          <p:nvPr/>
        </p:nvPicPr>
        <p:blipFill>
          <a:blip r:embed="rId5" cstate="print"/>
          <a:srcRect/>
          <a:stretch>
            <a:fillRect/>
          </a:stretch>
        </p:blipFill>
        <p:spPr bwMode="auto">
          <a:xfrm>
            <a:off x="304800" y="4572000"/>
            <a:ext cx="4343400" cy="198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ppt_x</p:attrName>
                                        </p:attrNameLst>
                                      </p:cBhvr>
                                      <p:tavLst>
                                        <p:tav tm="0" fmla="#ppt_x+(cos(-2*pi*(1-$))*-#ppt_x-sin(-2*pi*(1-$))*(1-#ppt_y))*(1-$)">
                                          <p:val>
                                            <p:fltVal val="0"/>
                                          </p:val>
                                        </p:tav>
                                        <p:tav tm="100000">
                                          <p:val>
                                            <p:fltVal val="1"/>
                                          </p:val>
                                        </p:tav>
                                      </p:tavLst>
                                    </p:anim>
                                    <p:anim calcmode="lin" valueType="num">
                                      <p:cBhvr>
                                        <p:cTn id="15" dur="500" fill="hold"/>
                                        <p:tgtEl>
                                          <p:spTgt spid="4"/>
                                        </p:tgtEl>
                                        <p:attrNameLst>
                                          <p:attrName>ppt_y</p:attrName>
                                        </p:attrNameLst>
                                      </p:cBhvr>
                                      <p:tavLst>
                                        <p:tav tm="0" fmla="#ppt_y+(sin(-2*pi*(1-$))*-#ppt_x+cos(-2*pi*(1-$))*(1-#ppt_y))*(1-$)">
                                          <p:val>
                                            <p:fltVal val="0"/>
                                          </p:val>
                                        </p:tav>
                                        <p:tav tm="100000">
                                          <p:val>
                                            <p:fltVal val="1"/>
                                          </p:val>
                                        </p:tav>
                                      </p:tavLst>
                                    </p:anim>
                                  </p:childTnLst>
                                </p:cTn>
                              </p:par>
                              <p:par>
                                <p:cTn id="16" presetID="50" presetClass="entr" presetSubtype="0" decel="10000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3"/>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fa-IR" dirty="0" smtClean="0">
                <a:cs typeface="B Kamran Outline" pitchFamily="2" charset="-78"/>
              </a:rPr>
              <a:t>ضرورت تشخیص سریع وپذیرش ریسک عفونت وبار مالی وانسانی بیشتر</a:t>
            </a:r>
            <a:endParaRPr lang="en-US" dirty="0">
              <a:cs typeface="B Kamran Outline" pitchFamily="2" charset="-78"/>
            </a:endParaRPr>
          </a:p>
        </p:txBody>
      </p:sp>
      <p:pic>
        <p:nvPicPr>
          <p:cNvPr id="6146" name="Picture 2" descr="C:\Users\vaio\Desktop\creativity\CREATIVE\Azmayesh Edrar.jpg"/>
          <p:cNvPicPr>
            <a:picLocks noChangeAspect="1" noChangeArrowheads="1"/>
          </p:cNvPicPr>
          <p:nvPr/>
        </p:nvPicPr>
        <p:blipFill>
          <a:blip r:embed="rId2"/>
          <a:srcRect t="19082" b="5556"/>
          <a:stretch>
            <a:fillRect/>
          </a:stretch>
        </p:blipFill>
        <p:spPr bwMode="auto">
          <a:xfrm>
            <a:off x="609600" y="2590799"/>
            <a:ext cx="3657600" cy="3458095"/>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fltVal val="0"/>
                                          </p:val>
                                        </p:tav>
                                        <p:tav tm="100000">
                                          <p:val>
                                            <p:strVal val="#ppt_w"/>
                                          </p:val>
                                        </p:tav>
                                      </p:tavLst>
                                    </p:anim>
                                    <p:anim calcmode="lin" valueType="num">
                                      <p:cBhvr>
                                        <p:cTn id="8" dur="1000" fill="hold"/>
                                        <p:tgtEl>
                                          <p:spTgt spid="6146"/>
                                        </p:tgtEl>
                                        <p:attrNameLst>
                                          <p:attrName>ppt_h</p:attrName>
                                        </p:attrNameLst>
                                      </p:cBhvr>
                                      <p:tavLst>
                                        <p:tav tm="0">
                                          <p:val>
                                            <p:fltVal val="0"/>
                                          </p:val>
                                        </p:tav>
                                        <p:tav tm="100000">
                                          <p:val>
                                            <p:strVal val="#ppt_h"/>
                                          </p:val>
                                        </p:tav>
                                      </p:tavLst>
                                    </p:anim>
                                    <p:anim calcmode="lin" valueType="num">
                                      <p:cBhvr>
                                        <p:cTn id="9" dur="1000" fill="hold"/>
                                        <p:tgtEl>
                                          <p:spTgt spid="614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146"/>
                                        </p:tgtEl>
                                        <p:attrNameLst>
                                          <p:attrName>ppt_y</p:attrName>
                                        </p:attrNameLst>
                                      </p:cBhvr>
                                      <p:tavLst>
                                        <p:tav tm="0" fmla="#ppt_y+(sin(-2*pi*(1-$))*-#ppt_x+cos(-2*pi*(1-$))*(1-#ppt_y))*(1-$)">
                                          <p:val>
                                            <p:fltVal val="0"/>
                                          </p:val>
                                        </p:tav>
                                        <p:tav tm="100000">
                                          <p:val>
                                            <p:fltVal val="1"/>
                                          </p:val>
                                        </p:tav>
                                      </p:tavLst>
                                    </p:anim>
                                  </p:childTnLst>
                                </p:cTn>
                              </p:par>
                              <p:par>
                                <p:cTn id="11" presetID="5" presetClass="emph" presetSubtype="1" grpId="0" nodeType="withEffect">
                                  <p:stCondLst>
                                    <p:cond delay="0"/>
                                  </p:stCondLst>
                                  <p:childTnLst>
                                    <p:set>
                                      <p:cBhvr override="childStyle">
                                        <p:cTn id="12" dur="indefinite"/>
                                        <p:tgtEl>
                                          <p:spTgt spid="2"/>
                                        </p:tgtEl>
                                        <p:attrNameLst>
                                          <p:attrName>style.fontStyle</p:attrName>
                                        </p:attrNameLst>
                                      </p:cBhvr>
                                      <p:to>
                                        <p:strVal val="normal"/>
                                      </p:to>
                                    </p:set>
                                    <p:set>
                                      <p:cBhvr override="childStyle">
                                        <p:cTn id="13" dur="indefinite"/>
                                        <p:tgtEl>
                                          <p:spTgt spid="2"/>
                                        </p:tgtEl>
                                        <p:attrNameLst>
                                          <p:attrName>style.fontWeight</p:attrName>
                                        </p:attrNameLst>
                                      </p:cBhvr>
                                      <p:to>
                                        <p:strVal val="bold"/>
                                      </p:to>
                                    </p:set>
                                    <p:set>
                                      <p:cBhvr override="childStyle">
                                        <p:cTn id="14" dur="indefinite"/>
                                        <p:tgtEl>
                                          <p:spTgt spid="2"/>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274638"/>
            <a:ext cx="5334000" cy="1143000"/>
          </a:xfrm>
        </p:spPr>
        <p:txBody>
          <a:bodyPr/>
          <a:lstStyle/>
          <a:p>
            <a:r>
              <a:rPr lang="en-US" dirty="0" smtClean="0"/>
              <a:t>Diagnostic urine bag:</a:t>
            </a:r>
            <a:endParaRPr lang="en-US" dirty="0"/>
          </a:p>
        </p:txBody>
      </p:sp>
      <p:pic>
        <p:nvPicPr>
          <p:cNvPr id="12290" name="Picture 2" descr="F:\CREATIVE\Hospital-Urine-Bag-Y-U2-.jpg"/>
          <p:cNvPicPr>
            <a:picLocks noChangeAspect="1" noChangeArrowheads="1"/>
          </p:cNvPicPr>
          <p:nvPr/>
        </p:nvPicPr>
        <p:blipFill>
          <a:blip r:embed="rId2"/>
          <a:srcRect l="11643" t="6667" r="16646" b="5556"/>
          <a:stretch>
            <a:fillRect/>
          </a:stretch>
        </p:blipFill>
        <p:spPr bwMode="auto">
          <a:xfrm>
            <a:off x="228600" y="381000"/>
            <a:ext cx="3276600" cy="6019800"/>
          </a:xfrm>
          <a:prstGeom prst="rect">
            <a:avLst/>
          </a:prstGeom>
          <a:noFill/>
        </p:spPr>
      </p:pic>
      <p:pic>
        <p:nvPicPr>
          <p:cNvPr id="12291" name="Picture 3" descr="F:\CREATIVE\نکات-و-تفسیر-نوار-ادرار.jpg"/>
          <p:cNvPicPr>
            <a:picLocks noChangeAspect="1" noChangeArrowheads="1"/>
          </p:cNvPicPr>
          <p:nvPr/>
        </p:nvPicPr>
        <p:blipFill>
          <a:blip r:embed="rId3"/>
          <a:srcRect l="2936" t="2936" r="3119" b="3119"/>
          <a:stretch>
            <a:fillRect/>
          </a:stretch>
        </p:blipFill>
        <p:spPr bwMode="auto">
          <a:xfrm rot="5400000">
            <a:off x="3733800" y="2362200"/>
            <a:ext cx="2438400" cy="2438400"/>
          </a:xfrm>
          <a:prstGeom prst="rect">
            <a:avLst/>
          </a:prstGeom>
          <a:noFill/>
        </p:spPr>
      </p:pic>
      <p:sp>
        <p:nvSpPr>
          <p:cNvPr id="6" name="Plus 5"/>
          <p:cNvSpPr/>
          <p:nvPr/>
        </p:nvSpPr>
        <p:spPr>
          <a:xfrm>
            <a:off x="3048000" y="2895600"/>
            <a:ext cx="1066800" cy="1143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qual 6"/>
          <p:cNvSpPr/>
          <p:nvPr/>
        </p:nvSpPr>
        <p:spPr>
          <a:xfrm>
            <a:off x="5638800" y="3124200"/>
            <a:ext cx="1295400" cy="6096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0" name="Picture 2" descr="D:\اختراع\IMG_09781.jpg"/>
          <p:cNvPicPr>
            <a:picLocks noGrp="1" noChangeAspect="1" noChangeArrowheads="1"/>
          </p:cNvPicPr>
          <p:nvPr>
            <p:ph idx="1"/>
          </p:nvPr>
        </p:nvPicPr>
        <p:blipFill>
          <a:blip r:embed="rId4" cstate="print"/>
          <a:srcRect/>
          <a:stretch>
            <a:fillRect/>
          </a:stretch>
        </p:blipFill>
        <p:spPr bwMode="auto">
          <a:xfrm>
            <a:off x="1905000" y="1219200"/>
            <a:ext cx="6017778" cy="48975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slide(fromBottom)">
                                      <p:cBhvr>
                                        <p:cTn id="7" dur="500"/>
                                        <p:tgtEl>
                                          <p:spTgt spid="12290"/>
                                        </p:tgtEl>
                                      </p:cBhvr>
                                    </p:animEffect>
                                  </p:childTnLst>
                                </p:cTn>
                              </p:par>
                              <p:par>
                                <p:cTn id="8" presetID="12" presetClass="entr" presetSubtype="1"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slide(fromTop)">
                                      <p:cBhvr>
                                        <p:cTn id="10" dur="500"/>
                                        <p:tgtEl>
                                          <p:spTgt spid="12291"/>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870">
                                          <p:stCondLst>
                                            <p:cond delay="0"/>
                                          </p:stCondLst>
                                        </p:cTn>
                                        <p:tgtEl>
                                          <p:spTgt spid="2050"/>
                                        </p:tgtEl>
                                      </p:cBhvr>
                                    </p:animEffect>
                                    <p:anim calcmode="lin" valueType="num">
                                      <p:cBhvr>
                                        <p:cTn id="16" dur="2733"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17" dur="996"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8" dur="996" tmFilter="0, 0; 0.125,0.2665; 0.25,0.4; 0.375,0.465; 0.5,0.5;  0.625,0.535; 0.75,0.6; 0.875,0.7335; 1,1">
                                          <p:stCondLst>
                                            <p:cond delay="996"/>
                                          </p:stCondLst>
                                        </p:cTn>
                                        <p:tgtEl>
                                          <p:spTgt spid="2050"/>
                                        </p:tgtEl>
                                        <p:attrNameLst>
                                          <p:attrName>ppt_y</p:attrName>
                                        </p:attrNameLst>
                                      </p:cBhvr>
                                      <p:tavLst>
                                        <p:tav tm="0" fmla="#ppt_y-sin(pi*$)/9">
                                          <p:val>
                                            <p:fltVal val="0"/>
                                          </p:val>
                                        </p:tav>
                                        <p:tav tm="100000">
                                          <p:val>
                                            <p:fltVal val="1"/>
                                          </p:val>
                                        </p:tav>
                                      </p:tavLst>
                                    </p:anim>
                                    <p:anim calcmode="lin" valueType="num">
                                      <p:cBhvr>
                                        <p:cTn id="19" dur="498" tmFilter="0, 0; 0.125,0.2665; 0.25,0.4; 0.375,0.465; 0.5,0.5;  0.625,0.535; 0.75,0.6; 0.875,0.7335; 1,1">
                                          <p:stCondLst>
                                            <p:cond delay="1986"/>
                                          </p:stCondLst>
                                        </p:cTn>
                                        <p:tgtEl>
                                          <p:spTgt spid="2050"/>
                                        </p:tgtEl>
                                        <p:attrNameLst>
                                          <p:attrName>ppt_y</p:attrName>
                                        </p:attrNameLst>
                                      </p:cBhvr>
                                      <p:tavLst>
                                        <p:tav tm="0" fmla="#ppt_y-sin(pi*$)/27">
                                          <p:val>
                                            <p:fltVal val="0"/>
                                          </p:val>
                                        </p:tav>
                                        <p:tav tm="100000">
                                          <p:val>
                                            <p:fltVal val="1"/>
                                          </p:val>
                                        </p:tav>
                                      </p:tavLst>
                                    </p:anim>
                                    <p:anim calcmode="lin" valueType="num">
                                      <p:cBhvr>
                                        <p:cTn id="20" dur="246" tmFilter="0, 0; 0.125,0.2665; 0.25,0.4; 0.375,0.465; 0.5,0.5;  0.625,0.535; 0.75,0.6; 0.875,0.7335; 1,1">
                                          <p:stCondLst>
                                            <p:cond delay="2484"/>
                                          </p:stCondLst>
                                        </p:cTn>
                                        <p:tgtEl>
                                          <p:spTgt spid="2050"/>
                                        </p:tgtEl>
                                        <p:attrNameLst>
                                          <p:attrName>ppt_y</p:attrName>
                                        </p:attrNameLst>
                                      </p:cBhvr>
                                      <p:tavLst>
                                        <p:tav tm="0" fmla="#ppt_y-sin(pi*$)/81">
                                          <p:val>
                                            <p:fltVal val="0"/>
                                          </p:val>
                                        </p:tav>
                                        <p:tav tm="100000">
                                          <p:val>
                                            <p:fltVal val="1"/>
                                          </p:val>
                                        </p:tav>
                                      </p:tavLst>
                                    </p:anim>
                                    <p:animScale>
                                      <p:cBhvr>
                                        <p:cTn id="21" dur="39">
                                          <p:stCondLst>
                                            <p:cond delay="975"/>
                                          </p:stCondLst>
                                        </p:cTn>
                                        <p:tgtEl>
                                          <p:spTgt spid="2050"/>
                                        </p:tgtEl>
                                      </p:cBhvr>
                                      <p:to x="100000" y="60000"/>
                                    </p:animScale>
                                    <p:animScale>
                                      <p:cBhvr>
                                        <p:cTn id="22" dur="249" decel="50000">
                                          <p:stCondLst>
                                            <p:cond delay="1014"/>
                                          </p:stCondLst>
                                        </p:cTn>
                                        <p:tgtEl>
                                          <p:spTgt spid="2050"/>
                                        </p:tgtEl>
                                      </p:cBhvr>
                                      <p:to x="100000" y="100000"/>
                                    </p:animScale>
                                    <p:animScale>
                                      <p:cBhvr>
                                        <p:cTn id="23" dur="39">
                                          <p:stCondLst>
                                            <p:cond delay="1968"/>
                                          </p:stCondLst>
                                        </p:cTn>
                                        <p:tgtEl>
                                          <p:spTgt spid="2050"/>
                                        </p:tgtEl>
                                      </p:cBhvr>
                                      <p:to x="100000" y="80000"/>
                                    </p:animScale>
                                    <p:animScale>
                                      <p:cBhvr>
                                        <p:cTn id="24" dur="249" decel="50000">
                                          <p:stCondLst>
                                            <p:cond delay="2007"/>
                                          </p:stCondLst>
                                        </p:cTn>
                                        <p:tgtEl>
                                          <p:spTgt spid="2050"/>
                                        </p:tgtEl>
                                      </p:cBhvr>
                                      <p:to x="100000" y="100000"/>
                                    </p:animScale>
                                    <p:animScale>
                                      <p:cBhvr>
                                        <p:cTn id="25" dur="39">
                                          <p:stCondLst>
                                            <p:cond delay="2463"/>
                                          </p:stCondLst>
                                        </p:cTn>
                                        <p:tgtEl>
                                          <p:spTgt spid="2050"/>
                                        </p:tgtEl>
                                      </p:cBhvr>
                                      <p:to x="100000" y="90000"/>
                                    </p:animScale>
                                    <p:animScale>
                                      <p:cBhvr>
                                        <p:cTn id="26" dur="249" decel="50000">
                                          <p:stCondLst>
                                            <p:cond delay="2502"/>
                                          </p:stCondLst>
                                        </p:cTn>
                                        <p:tgtEl>
                                          <p:spTgt spid="2050"/>
                                        </p:tgtEl>
                                      </p:cBhvr>
                                      <p:to x="100000" y="100000"/>
                                    </p:animScale>
                                    <p:animScale>
                                      <p:cBhvr>
                                        <p:cTn id="27" dur="39">
                                          <p:stCondLst>
                                            <p:cond delay="2712"/>
                                          </p:stCondLst>
                                        </p:cTn>
                                        <p:tgtEl>
                                          <p:spTgt spid="2050"/>
                                        </p:tgtEl>
                                      </p:cBhvr>
                                      <p:to x="100000" y="95000"/>
                                    </p:animScale>
                                    <p:animScale>
                                      <p:cBhvr>
                                        <p:cTn id="28" dur="249" decel="50000">
                                          <p:stCondLst>
                                            <p:cond delay="2751"/>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vaio\Desktop\CREATIVE\Slide11.jpg"/>
          <p:cNvPicPr>
            <a:picLocks noChangeAspect="1" noChangeArrowheads="1"/>
          </p:cNvPicPr>
          <p:nvPr/>
        </p:nvPicPr>
        <p:blipFill>
          <a:blip r:embed="rId2"/>
          <a:srcRect/>
          <a:stretch>
            <a:fillRect/>
          </a:stretch>
        </p:blipFill>
        <p:spPr bwMode="auto">
          <a:xfrm>
            <a:off x="0" y="29308"/>
            <a:ext cx="9144000" cy="6828692"/>
          </a:xfrm>
          <a:prstGeom prst="rect">
            <a:avLst/>
          </a:prstGeom>
          <a:noFill/>
        </p:spPr>
      </p:pic>
      <p:sp>
        <p:nvSpPr>
          <p:cNvPr id="6" name="Rectangle 5"/>
          <p:cNvSpPr/>
          <p:nvPr/>
        </p:nvSpPr>
        <p:spPr>
          <a:xfrm>
            <a:off x="4267200" y="5791200"/>
            <a:ext cx="3166829" cy="92333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Thank you</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transition>
    <p:wheel spokes="8"/>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vaio\Desktop\CREATIVE\creative thinking\creative-thinking-4-728.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vaio\Desktop\CREATIVE\Creativity-and-Innovation-Quote-Edward-de-bono-Creative-Corporate-cul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468617659"/>
      </p:ext>
    </p:extLst>
  </p:cSld>
  <p:clrMapOvr>
    <a:masterClrMapping/>
  </p:clrMapOvr>
  <p:transition>
    <p:zoom dir="in"/>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CREATIVE\men-art-wallpaper_643149688.jpg"/>
          <p:cNvPicPr>
            <a:picLocks noChangeAspect="1" noChangeArrowheads="1"/>
          </p:cNvPicPr>
          <p:nvPr/>
        </p:nvPicPr>
        <p:blipFill>
          <a:blip r:embed="rId2">
            <a:lum contrast="-10000"/>
          </a:blip>
          <a:srcRect l="4393" r="8829"/>
          <a:stretch>
            <a:fillRect/>
          </a:stretch>
        </p:blipFill>
        <p:spPr bwMode="auto">
          <a:xfrm>
            <a:off x="0" y="1066800"/>
            <a:ext cx="9144000" cy="5791200"/>
          </a:xfrm>
          <a:prstGeom prst="rect">
            <a:avLst/>
          </a:prstGeom>
          <a:noFill/>
        </p:spPr>
      </p:pic>
      <p:sp>
        <p:nvSpPr>
          <p:cNvPr id="2" name="Title 1"/>
          <p:cNvSpPr>
            <a:spLocks noGrp="1"/>
          </p:cNvSpPr>
          <p:nvPr>
            <p:ph type="title"/>
          </p:nvPr>
        </p:nvSpPr>
        <p:spPr>
          <a:xfrm>
            <a:off x="3505200" y="228600"/>
            <a:ext cx="4876800" cy="868362"/>
          </a:xfrm>
        </p:spPr>
        <p:txBody>
          <a:bodyPr/>
          <a:lstStyle/>
          <a:p>
            <a:r>
              <a:rPr lang="fa-IR" dirty="0" smtClean="0">
                <a:cs typeface="B Nazanin" pitchFamily="2" charset="-78"/>
              </a:rPr>
              <a:t>تفکر انتقادی </a:t>
            </a:r>
            <a:endParaRPr lang="en-US" dirty="0">
              <a:cs typeface="B Nazanin" pitchFamily="2" charset="-78"/>
            </a:endParaRPr>
          </a:p>
        </p:txBody>
      </p:sp>
      <p:sp>
        <p:nvSpPr>
          <p:cNvPr id="3" name="Content Placeholder 2"/>
          <p:cNvSpPr>
            <a:spLocks noGrp="1"/>
          </p:cNvSpPr>
          <p:nvPr>
            <p:ph idx="1"/>
          </p:nvPr>
        </p:nvSpPr>
        <p:spPr>
          <a:xfrm>
            <a:off x="4572000" y="1447800"/>
            <a:ext cx="4267200" cy="4525963"/>
          </a:xfrm>
        </p:spPr>
        <p:txBody>
          <a:bodyPr/>
          <a:lstStyle/>
          <a:p>
            <a:pPr algn="r">
              <a:buNone/>
            </a:pPr>
            <a:r>
              <a:rPr lang="fa-IR" dirty="0" smtClean="0">
                <a:solidFill>
                  <a:schemeClr val="bg1"/>
                </a:solidFill>
                <a:cs typeface="B Nazanin" pitchFamily="2" charset="-78"/>
              </a:rPr>
              <a:t>• تفکر انتقادی </a:t>
            </a:r>
            <a:endParaRPr lang="en-US" dirty="0" smtClean="0">
              <a:solidFill>
                <a:schemeClr val="bg1"/>
              </a:solidFill>
              <a:cs typeface="B Nazanin" pitchFamily="2" charset="-78"/>
            </a:endParaRPr>
          </a:p>
          <a:p>
            <a:pPr algn="r">
              <a:buNone/>
            </a:pPr>
            <a:r>
              <a:rPr lang="fa-IR" dirty="0" smtClean="0">
                <a:solidFill>
                  <a:schemeClr val="bg1"/>
                </a:solidFill>
                <a:cs typeface="B Nazanin" pitchFamily="2" charset="-78"/>
              </a:rPr>
              <a:t>فرآیند شناختی</a:t>
            </a:r>
            <a:endParaRPr lang="en-US" dirty="0" smtClean="0">
              <a:solidFill>
                <a:schemeClr val="bg1"/>
              </a:solidFill>
              <a:cs typeface="B Nazanin" pitchFamily="2" charset="-78"/>
            </a:endParaRPr>
          </a:p>
          <a:p>
            <a:pPr algn="r">
              <a:buNone/>
            </a:pPr>
            <a:r>
              <a:rPr lang="fa-IR" dirty="0" smtClean="0">
                <a:solidFill>
                  <a:schemeClr val="bg1"/>
                </a:solidFill>
                <a:cs typeface="B Nazanin" pitchFamily="2" charset="-78"/>
              </a:rPr>
              <a:t>پرسش فعالانه، تجزیه و تحلیل یا ارزیابی داده ها، شواهد یا دیدگاه و سنتز برای حل یک مشکل</a:t>
            </a:r>
            <a:endParaRPr lang="en-US" dirty="0">
              <a:solidFill>
                <a:schemeClr val="bg1"/>
              </a:solidFill>
              <a:cs typeface="B Nazanin" pitchFamily="2" charset="-78"/>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3">
                                            <p:txEl>
                                              <p:pRg st="1" end="1"/>
                                            </p:txEl>
                                          </p:spTgt>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aio\Desktop\CREATIVE\url.jpg"/>
          <p:cNvPicPr>
            <a:picLocks noChangeAspect="1" noChangeArrowheads="1"/>
          </p:cNvPicPr>
          <p:nvPr/>
        </p:nvPicPr>
        <p:blipFill>
          <a:blip r:embed="rId2"/>
          <a:srcRect/>
          <a:stretch>
            <a:fillRect/>
          </a:stretch>
        </p:blipFill>
        <p:spPr bwMode="auto">
          <a:xfrm>
            <a:off x="0" y="2514600"/>
            <a:ext cx="5866678" cy="4343400"/>
          </a:xfrm>
          <a:prstGeom prst="rect">
            <a:avLst/>
          </a:prstGeom>
          <a:noFill/>
        </p:spPr>
      </p:pic>
      <p:sp>
        <p:nvSpPr>
          <p:cNvPr id="3" name="Content Placeholder 2"/>
          <p:cNvSpPr>
            <a:spLocks noGrp="1"/>
          </p:cNvSpPr>
          <p:nvPr>
            <p:ph idx="1"/>
          </p:nvPr>
        </p:nvSpPr>
        <p:spPr>
          <a:xfrm>
            <a:off x="4419600" y="609600"/>
            <a:ext cx="4038600" cy="6019800"/>
          </a:xfrm>
        </p:spPr>
        <p:txBody>
          <a:bodyPr>
            <a:normAutofit lnSpcReduction="10000"/>
          </a:bodyPr>
          <a:lstStyle/>
          <a:p>
            <a:pPr marL="228600" indent="-228600" algn="r">
              <a:buNone/>
            </a:pPr>
            <a:r>
              <a:rPr lang="fa-IR" dirty="0" smtClean="0">
                <a:cs typeface="B Nazanin" pitchFamily="2" charset="-78"/>
              </a:rPr>
              <a:t>شش مرحله یادگیری شناختی براساس بلوم موارد زیر است:</a:t>
            </a:r>
          </a:p>
          <a:p>
            <a:pPr marL="228600" indent="-228600" algn="r">
              <a:buNone/>
            </a:pPr>
            <a:r>
              <a:rPr lang="fa-IR" dirty="0" smtClean="0">
                <a:cs typeface="B Nazanin" pitchFamily="2" charset="-78"/>
              </a:rPr>
              <a:t>1. اطلاعات داده ها وآگاهی</a:t>
            </a:r>
          </a:p>
          <a:p>
            <a:pPr marL="228600" indent="-228600" algn="r">
              <a:buNone/>
            </a:pPr>
            <a:r>
              <a:rPr lang="fa-IR" dirty="0" smtClean="0">
                <a:cs typeface="B Nazanin" pitchFamily="2" charset="-78"/>
              </a:rPr>
              <a:t>2. درک</a:t>
            </a:r>
          </a:p>
          <a:p>
            <a:pPr marL="228600" indent="-228600" algn="r">
              <a:buNone/>
            </a:pPr>
            <a:r>
              <a:rPr lang="fa-IR" dirty="0" smtClean="0">
                <a:cs typeface="B Nazanin" pitchFamily="2" charset="-78"/>
              </a:rPr>
              <a:t>3. کاربرد</a:t>
            </a:r>
          </a:p>
          <a:p>
            <a:pPr marL="228600" indent="-228600" algn="r">
              <a:buNone/>
            </a:pPr>
            <a:r>
              <a:rPr lang="fa-IR" dirty="0" smtClean="0">
                <a:cs typeface="B Nazanin" pitchFamily="2" charset="-78"/>
              </a:rPr>
              <a:t>4. آنالیز</a:t>
            </a:r>
          </a:p>
          <a:p>
            <a:pPr marL="228600" indent="-228600" algn="r">
              <a:buNone/>
            </a:pPr>
            <a:r>
              <a:rPr lang="fa-IR" dirty="0" smtClean="0">
                <a:cs typeface="B Nazanin" pitchFamily="2" charset="-78"/>
              </a:rPr>
              <a:t>5. سنتز</a:t>
            </a:r>
          </a:p>
          <a:p>
            <a:pPr marL="228600" indent="-228600" algn="r">
              <a:buNone/>
            </a:pPr>
            <a:r>
              <a:rPr lang="fa-IR" dirty="0" smtClean="0">
                <a:cs typeface="B Nazanin" pitchFamily="2" charset="-78"/>
              </a:rPr>
              <a:t>6. ارزیابی</a:t>
            </a:r>
          </a:p>
          <a:p>
            <a:pPr marL="228600" indent="-228600" algn="r">
              <a:buNone/>
            </a:pPr>
            <a:r>
              <a:rPr lang="fa-IR" sz="3600" b="1" dirty="0" smtClean="0">
                <a:cs typeface="B Nazanin" pitchFamily="2" charset="-78"/>
              </a:rPr>
              <a:t>همین مراحل در تفکر خلاقانه و انتقادی به کار میرود...</a:t>
            </a:r>
            <a:endParaRPr lang="en-US" sz="3600" b="1" dirty="0" smtClean="0">
              <a:cs typeface="B Nazanin" pitchFamily="2" charset="-78"/>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5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37" presetClass="entr" presetSubtype="0"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45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37" presetClass="entr" presetSubtype="0"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45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par>
                          <p:cTn id="25" fill="hold">
                            <p:stCondLst>
                              <p:cond delay="1500"/>
                            </p:stCondLst>
                            <p:childTnLst>
                              <p:par>
                                <p:cTn id="26" presetID="37" presetClass="entr" presetSubtype="0"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45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par>
                          <p:cTn id="32" fill="hold">
                            <p:stCondLst>
                              <p:cond delay="2000"/>
                            </p:stCondLst>
                            <p:childTnLst>
                              <p:par>
                                <p:cTn id="33" presetID="37" presetClass="entr" presetSubtype="0" fill="hold"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45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8" dur="50" accel="100000" fill="hold">
                                          <p:stCondLst>
                                            <p:cond delay="45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par>
                          <p:cTn id="39" fill="hold">
                            <p:stCondLst>
                              <p:cond delay="2500"/>
                            </p:stCondLst>
                            <p:childTnLst>
                              <p:par>
                                <p:cTn id="40" presetID="37" presetClass="entr" presetSubtype="0" fill="hold"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anim calcmode="lin" valueType="num">
                                      <p:cBhvr>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45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par>
                          <p:cTn id="46" fill="hold">
                            <p:stCondLst>
                              <p:cond delay="3000"/>
                            </p:stCondLst>
                            <p:childTnLst>
                              <p:par>
                                <p:cTn id="47" presetID="37" presetClass="entr" presetSubtype="0" fill="hold" nodeType="after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500"/>
                                        <p:tgtEl>
                                          <p:spTgt spid="3">
                                            <p:txEl>
                                              <p:pRg st="6" end="6"/>
                                            </p:txEl>
                                          </p:spTgt>
                                        </p:tgtEl>
                                      </p:cBhvr>
                                    </p:animEffect>
                                    <p:anim calcmode="lin" valueType="num">
                                      <p:cBhvr>
                                        <p:cTn id="5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45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2" dur="50" accel="100000" fill="hold">
                                          <p:stCondLst>
                                            <p:cond delay="45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par>
                          <p:cTn id="53" fill="hold">
                            <p:stCondLst>
                              <p:cond delay="3500"/>
                            </p:stCondLst>
                            <p:childTnLst>
                              <p:par>
                                <p:cTn id="54" presetID="52" presetClass="entr" presetSubtype="0" fill="hold" nodeType="after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Scale>
                                      <p:cBhvr>
                                        <p:cTn id="56" dur="500" decel="50000" fill="hold">
                                          <p:stCondLst>
                                            <p:cond delay="0"/>
                                          </p:stCondLst>
                                        </p:cTn>
                                        <p:tgtEl>
                                          <p:spTgt spid="3">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3">
                                            <p:txEl>
                                              <p:pRg st="7" end="7"/>
                                            </p:txEl>
                                          </p:spTgt>
                                        </p:tgtEl>
                                        <p:attrNameLst>
                                          <p:attrName>ppt_x</p:attrName>
                                          <p:attrName>ppt_y</p:attrName>
                                        </p:attrNameLst>
                                      </p:cBhvr>
                                    </p:animMotion>
                                    <p:animEffect transition="in" filter="fade">
                                      <p:cBhvr>
                                        <p:cTn id="5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4F4F4"/>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4F4F4"/>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1850</TotalTime>
  <Words>1255</Words>
  <Application>Microsoft Office PowerPoint</Application>
  <PresentationFormat>On-screen Show (4:3)</PresentationFormat>
  <Paragraphs>150</Paragraphs>
  <Slides>53</Slides>
  <Notes>1</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PowerPoint Presentation</vt:lpstr>
      <vt:lpstr>PowerPoint Presentation</vt:lpstr>
      <vt:lpstr>PowerPoint Presentation</vt:lpstr>
      <vt:lpstr>تفکر خلاق</vt:lpstr>
      <vt:lpstr>PowerPoint Presentation</vt:lpstr>
      <vt:lpstr>PowerPoint Presentation</vt:lpstr>
      <vt:lpstr>تفکر انتقادی </vt:lpstr>
      <vt:lpstr>PowerPoint Presentation</vt:lpstr>
      <vt:lpstr>PowerPoint Presentation</vt:lpstr>
      <vt:lpstr>PowerPoint Presentation</vt:lpstr>
      <vt:lpstr>ناهماهنگی شناختی</vt:lpstr>
      <vt:lpstr>PowerPoint Presentation</vt:lpstr>
      <vt:lpstr>یک مسئله:</vt:lpstr>
      <vt:lpstr>PowerPoint Presentation</vt:lpstr>
      <vt:lpstr>PowerPoint Presentation</vt:lpstr>
      <vt:lpstr>PowerPoint Presentation</vt:lpstr>
      <vt:lpstr>یافتن مسئله</vt:lpstr>
      <vt:lpstr>PowerPoint Presentation</vt:lpstr>
      <vt:lpstr>PowerPoint Presentation</vt:lpstr>
      <vt:lpstr>PowerPoint Presentation</vt:lpstr>
      <vt:lpstr>PowerPoint Presentation</vt:lpstr>
      <vt:lpstr>PowerPoint Presentation</vt:lpstr>
      <vt:lpstr>حل کردن مسئله:</vt:lpstr>
      <vt:lpstr>PowerPoint Presentation</vt:lpstr>
      <vt:lpstr>مراحل حل مسئله:</vt:lpstr>
      <vt:lpstr>PowerPoint Presentation</vt:lpstr>
      <vt:lpstr>PowerPoint Presentation</vt:lpstr>
      <vt:lpstr>PowerPoint Presentation</vt:lpstr>
      <vt:lpstr>ساخت:</vt:lpstr>
      <vt:lpstr>ساخت:</vt:lpstr>
      <vt:lpstr>PowerPoint Presentation</vt:lpstr>
      <vt:lpstr>PowerPoint Presentation</vt:lpstr>
      <vt:lpstr>PowerPoint Presentation</vt:lpstr>
      <vt:lpstr>تكنيك هاي خلاقيت</vt:lpstr>
      <vt:lpstr>PowerPoint Presentation</vt:lpstr>
      <vt:lpstr>PowerPoint Presentation</vt:lpstr>
      <vt:lpstr>چگونه به او کمک کنیم؟</vt:lpstr>
      <vt:lpstr>PowerPoint Presentation</vt:lpstr>
      <vt:lpstr>The TEK Robotic Mobilization Device Offers a Key Design Improvement Over Wheelchair </vt:lpstr>
      <vt:lpstr>دست های لرزان و راحت خوردن یک وعده غذا</vt:lpstr>
      <vt:lpstr>A Self-Stabilizing Spoon for Hand Tremors</vt:lpstr>
      <vt:lpstr>دیابت وچک نامنظم قند خون:</vt:lpstr>
      <vt:lpstr>Flotspotting: "Gio," a Better BG meter </vt:lpstr>
      <vt:lpstr>چگونه از درد مادران بکاهیم؟</vt:lpstr>
      <vt:lpstr>Fountain of Life</vt:lpstr>
      <vt:lpstr>دست های آلوده وعدم دسترسی همیشگی به آب</vt:lpstr>
      <vt:lpstr>handwashing</vt:lpstr>
      <vt:lpstr>عدم تحمل گچ...</vt:lpstr>
      <vt:lpstr>Concept Cast: A 3D-Printed Exoskeletal </vt:lpstr>
      <vt:lpstr>ضرورت تشخیص سریع وپذیرش ریسک عفونت وبار مالی وانسانی بیشتر</vt:lpstr>
      <vt:lpstr>Diagnostic urine bag: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vaio</dc:creator>
  <cp:lastModifiedBy>Me</cp:lastModifiedBy>
  <cp:revision>202</cp:revision>
  <dcterms:created xsi:type="dcterms:W3CDTF">2005-01-01T10:50:38Z</dcterms:created>
  <dcterms:modified xsi:type="dcterms:W3CDTF">2014-10-10T06:56:59Z</dcterms:modified>
</cp:coreProperties>
</file>